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3"/>
  </p:notesMasterIdLst>
  <p:handoutMasterIdLst>
    <p:handoutMasterId r:id="rId24"/>
  </p:handoutMasterIdLst>
  <p:sldIdLst>
    <p:sldId id="586" r:id="rId2"/>
    <p:sldId id="587" r:id="rId3"/>
    <p:sldId id="588" r:id="rId4"/>
    <p:sldId id="563" r:id="rId5"/>
    <p:sldId id="582" r:id="rId6"/>
    <p:sldId id="564" r:id="rId7"/>
    <p:sldId id="565" r:id="rId8"/>
    <p:sldId id="567" r:id="rId9"/>
    <p:sldId id="568" r:id="rId10"/>
    <p:sldId id="569" r:id="rId11"/>
    <p:sldId id="583" r:id="rId12"/>
    <p:sldId id="570" r:id="rId13"/>
    <p:sldId id="571" r:id="rId14"/>
    <p:sldId id="572" r:id="rId15"/>
    <p:sldId id="584" r:id="rId16"/>
    <p:sldId id="573" r:id="rId17"/>
    <p:sldId id="574" r:id="rId18"/>
    <p:sldId id="575" r:id="rId19"/>
    <p:sldId id="585" r:id="rId20"/>
    <p:sldId id="576" r:id="rId21"/>
    <p:sldId id="577" r:id="rId2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srgbClr val="FF0000"/>
    </p:penClr>
  </p:showPr>
  <p:clrMru>
    <a:srgbClr val="009DA0"/>
    <a:srgbClr val="6BB98F"/>
    <a:srgbClr val="FFD356"/>
    <a:srgbClr val="FFA3FF"/>
    <a:srgbClr val="E3E2D7"/>
    <a:srgbClr val="D7D7D7"/>
    <a:srgbClr val="ACE8B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 autoAdjust="0"/>
    <p:restoredTop sz="98538" autoAdjust="0"/>
  </p:normalViewPr>
  <p:slideViewPr>
    <p:cSldViewPr>
      <p:cViewPr>
        <p:scale>
          <a:sx n="123" d="100"/>
          <a:sy n="123" d="100"/>
        </p:scale>
        <p:origin x="-588" y="714"/>
      </p:cViewPr>
      <p:guideLst>
        <p:guide orient="horz" pos="2160"/>
        <p:guide orient="horz" pos="3552"/>
        <p:guide orient="horz" pos="1296"/>
        <p:guide orient="horz" pos="1104"/>
        <p:guide orient="horz" pos="3888"/>
        <p:guide pos="2880"/>
        <p:guide pos="240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9988" y="1362075"/>
            <a:ext cx="4457700" cy="3343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9" name="Rectangle 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995863"/>
            <a:ext cx="4984750" cy="4011612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vert="horz" wrap="square" lIns="95565" tIns="47783" rIns="95565" bIns="477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>
              <a:alpha val="50195"/>
            </a:schemeClr>
          </a:solidFill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26" descr="Titelfolienmotiv_PPT_2_CMYK_klein"/>
          <p:cNvPicPr>
            <a:picLocks noChangeAspect="1" noChangeArrowheads="1"/>
          </p:cNvPicPr>
          <p:nvPr/>
        </p:nvPicPr>
        <p:blipFill>
          <a:blip r:embed="rId2"/>
          <a:srcRect t="62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1030"/>
          <p:cNvGrpSpPr>
            <a:grpSpLocks/>
          </p:cNvGrpSpPr>
          <p:nvPr/>
        </p:nvGrpSpPr>
        <p:grpSpPr bwMode="auto">
          <a:xfrm>
            <a:off x="0" y="228600"/>
            <a:ext cx="9144000" cy="1149350"/>
            <a:chOff x="0" y="109"/>
            <a:chExt cx="3072" cy="386"/>
          </a:xfrm>
        </p:grpSpPr>
        <p:sp>
          <p:nvSpPr>
            <p:cNvPr id="6" name="Line 1031"/>
            <p:cNvSpPr>
              <a:spLocks noChangeShapeType="1"/>
            </p:cNvSpPr>
            <p:nvPr/>
          </p:nvSpPr>
          <p:spPr bwMode="auto">
            <a:xfrm flipH="1">
              <a:off x="647" y="303"/>
              <a:ext cx="2425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sp>
          <p:nvSpPr>
            <p:cNvPr id="7" name="Line 1032"/>
            <p:cNvSpPr>
              <a:spLocks noChangeShapeType="1"/>
            </p:cNvSpPr>
            <p:nvPr/>
          </p:nvSpPr>
          <p:spPr bwMode="auto">
            <a:xfrm flipH="1">
              <a:off x="0" y="303"/>
              <a:ext cx="196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pic>
          <p:nvPicPr>
            <p:cNvPr id="8" name="Picture 1033" descr="Logo_Maxi_Lini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DAEDF8"/>
                </a:clrFrom>
                <a:clrTo>
                  <a:srgbClr val="DAEDF8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4" y="109"/>
              <a:ext cx="40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1036"/>
          <p:cNvGrpSpPr>
            <a:grpSpLocks/>
          </p:cNvGrpSpPr>
          <p:nvPr/>
        </p:nvGrpSpPr>
        <p:grpSpPr bwMode="auto">
          <a:xfrm>
            <a:off x="0" y="228600"/>
            <a:ext cx="9144000" cy="1149350"/>
            <a:chOff x="0" y="109"/>
            <a:chExt cx="3072" cy="386"/>
          </a:xfrm>
        </p:grpSpPr>
        <p:sp>
          <p:nvSpPr>
            <p:cNvPr id="10" name="Line 1037"/>
            <p:cNvSpPr>
              <a:spLocks noChangeShapeType="1"/>
            </p:cNvSpPr>
            <p:nvPr/>
          </p:nvSpPr>
          <p:spPr bwMode="auto">
            <a:xfrm flipH="1">
              <a:off x="647" y="303"/>
              <a:ext cx="2425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sp>
          <p:nvSpPr>
            <p:cNvPr id="11" name="Line 1038"/>
            <p:cNvSpPr>
              <a:spLocks noChangeShapeType="1"/>
            </p:cNvSpPr>
            <p:nvPr/>
          </p:nvSpPr>
          <p:spPr bwMode="auto">
            <a:xfrm flipH="1">
              <a:off x="0" y="303"/>
              <a:ext cx="196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pic>
          <p:nvPicPr>
            <p:cNvPr id="12" name="Picture 1039" descr="Logo_Maxi_Lini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DAEDF8"/>
                </a:clrFrom>
                <a:clrTo>
                  <a:srgbClr val="DAEDF8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4" y="109"/>
              <a:ext cx="40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Rectangle 1041"/>
          <p:cNvSpPr>
            <a:spLocks noChangeArrowheads="1"/>
          </p:cNvSpPr>
          <p:nvPr/>
        </p:nvSpPr>
        <p:spPr bwMode="auto">
          <a:xfrm>
            <a:off x="5867400" y="508000"/>
            <a:ext cx="288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marL="185738" indent="-185738" algn="r" eaLnBrk="0" hangingPunct="0">
              <a:spcAft>
                <a:spcPct val="60000"/>
              </a:spcAft>
              <a:buSzPct val="100000"/>
              <a:defRPr/>
            </a:pPr>
            <a:r>
              <a:rPr lang="en-US" sz="1200">
                <a:solidFill>
                  <a:srgbClr val="999999"/>
                </a:solidFill>
              </a:rPr>
              <a:t>Посвящая себя будущему</a:t>
            </a:r>
          </a:p>
        </p:txBody>
      </p:sp>
      <p:grpSp>
        <p:nvGrpSpPr>
          <p:cNvPr id="14" name="Group 1042"/>
          <p:cNvGrpSpPr>
            <a:grpSpLocks/>
          </p:cNvGrpSpPr>
          <p:nvPr/>
        </p:nvGrpSpPr>
        <p:grpSpPr bwMode="auto">
          <a:xfrm>
            <a:off x="0" y="228600"/>
            <a:ext cx="9144000" cy="1149350"/>
            <a:chOff x="0" y="109"/>
            <a:chExt cx="3072" cy="386"/>
          </a:xfrm>
        </p:grpSpPr>
        <p:sp>
          <p:nvSpPr>
            <p:cNvPr id="15" name="Line 1043"/>
            <p:cNvSpPr>
              <a:spLocks noChangeShapeType="1"/>
            </p:cNvSpPr>
            <p:nvPr/>
          </p:nvSpPr>
          <p:spPr bwMode="auto">
            <a:xfrm flipH="1">
              <a:off x="647" y="303"/>
              <a:ext cx="2425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sp>
          <p:nvSpPr>
            <p:cNvPr id="16" name="Line 1044"/>
            <p:cNvSpPr>
              <a:spLocks noChangeShapeType="1"/>
            </p:cNvSpPr>
            <p:nvPr/>
          </p:nvSpPr>
          <p:spPr bwMode="auto">
            <a:xfrm flipH="1">
              <a:off x="0" y="303"/>
              <a:ext cx="196" cy="0"/>
            </a:xfrm>
            <a:prstGeom prst="line">
              <a:avLst/>
            </a:prstGeom>
            <a:noFill/>
            <a:ln w="15875">
              <a:solidFill>
                <a:srgbClr val="999999"/>
              </a:solidFill>
              <a:round/>
              <a:headEnd/>
              <a:tailEnd/>
            </a:ln>
            <a:effectLst/>
            <a:extLst>
              <a:ext uri="{909E8E84-426E-40DD-AFC4-6F175D3DCCD1}"/>
              <a:ext uri="{AF507438-7753-43E0-B8FC-AC1667EBCBE1}"/>
            </a:extLst>
          </p:spPr>
          <p:txBody>
            <a:bodyPr/>
            <a:lstStyle/>
            <a:p>
              <a:pPr algn="ctr" eaLnBrk="0" hangingPunct="0">
                <a:defRPr/>
              </a:pPr>
              <a:endParaRPr lang="en-GB"/>
            </a:p>
          </p:txBody>
        </p:sp>
        <p:pic>
          <p:nvPicPr>
            <p:cNvPr id="17" name="Picture 1045" descr="Logo_Maxi_Linie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DAEDF8"/>
                </a:clrFrom>
                <a:clrTo>
                  <a:srgbClr val="DAEDF8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4" y="109"/>
              <a:ext cx="406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3524" name="Rectangle 1028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828800"/>
          </a:xfrm>
        </p:spPr>
        <p:txBody>
          <a:bodyPr bIns="36000" anchor="b"/>
          <a:lstStyle>
            <a:lvl1pPr algn="ctr">
              <a:defRPr sz="4800"/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363525" name="Rectangle 102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838200"/>
            <a:ext cx="20193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838200"/>
            <a:ext cx="59055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8077200" cy="30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8001000" cy="50292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924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00" y="1447800"/>
            <a:ext cx="39243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uge_Verlauf Kopie"/>
          <p:cNvPicPr>
            <a:picLocks noChangeAspect="1" noChangeArrowheads="1"/>
          </p:cNvPicPr>
          <p:nvPr/>
        </p:nvPicPr>
        <p:blipFill>
          <a:blip r:embed="rId14"/>
          <a:srcRect b="30936"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test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458200" y="66294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180000" bIns="0" anchor="ctr"/>
          <a:lstStyle/>
          <a:p>
            <a:pPr algn="r" eaLnBrk="0" hangingPunct="0">
              <a:buSzPct val="100000"/>
              <a:defRPr/>
            </a:pPr>
            <a:fld id="{EE58DA46-30B3-4CFF-9B8F-9E806F032416}" type="slidenum">
              <a:rPr lang="en-US" sz="800">
                <a:solidFill>
                  <a:srgbClr val="808080"/>
                </a:solidFill>
              </a:rPr>
              <a:pPr algn="r" eaLnBrk="0" hangingPunct="0">
                <a:buSzPct val="100000"/>
                <a:defRPr/>
              </a:pPr>
              <a:t>‹#›</a:t>
            </a:fld>
            <a:r>
              <a:rPr lang="en-US" sz="800">
                <a:solidFill>
                  <a:srgbClr val="808080"/>
                </a:solidFill>
              </a:rPr>
              <a:t>/21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H="1">
            <a:off x="1027113" y="481013"/>
            <a:ext cx="8116887" cy="0"/>
          </a:xfrm>
          <a:prstGeom prst="line">
            <a:avLst/>
          </a:prstGeom>
          <a:noFill/>
          <a:ln w="15875">
            <a:solidFill>
              <a:srgbClr val="999999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H="1">
            <a:off x="0" y="481013"/>
            <a:ext cx="311150" cy="0"/>
          </a:xfrm>
          <a:prstGeom prst="line">
            <a:avLst/>
          </a:prstGeom>
          <a:noFill/>
          <a:ln w="15875">
            <a:solidFill>
              <a:srgbClr val="999999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H="1">
            <a:off x="0" y="1216025"/>
            <a:ext cx="9144000" cy="0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>
            <a:off x="0" y="6629400"/>
            <a:ext cx="9144000" cy="0"/>
          </a:xfrm>
          <a:prstGeom prst="line">
            <a:avLst/>
          </a:prstGeom>
          <a:noFill/>
          <a:ln w="9525">
            <a:solidFill>
              <a:srgbClr val="999999"/>
            </a:solidFill>
            <a:round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 eaLnBrk="0" hangingPunct="0">
              <a:defRPr/>
            </a:pPr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6629400"/>
            <a:ext cx="609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36000" tIns="0" rIns="18000" bIns="0" anchor="ctr"/>
          <a:lstStyle/>
          <a:p>
            <a:pPr algn="r" eaLnBrk="0" hangingPunct="0">
              <a:buSzPct val="100000"/>
              <a:defRPr/>
            </a:pPr>
            <a:r>
              <a:rPr lang="en-US" sz="800" b="1">
                <a:solidFill>
                  <a:srgbClr val="808080"/>
                </a:solidFill>
              </a:rPr>
              <a:t>testo</a:t>
            </a:r>
            <a:r>
              <a:rPr lang="en-US" sz="800">
                <a:solidFill>
                  <a:srgbClr val="808080"/>
                </a:solidFill>
              </a:rPr>
              <a:t> AG</a:t>
            </a:r>
          </a:p>
        </p:txBody>
      </p:sp>
      <p:pic>
        <p:nvPicPr>
          <p:cNvPr id="1034" name="Picture 10" descr="Logo_Maxi_Linie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DAEDF8"/>
              </a:clrFrom>
              <a:clrTo>
                <a:srgbClr val="DAED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5600" y="173038"/>
            <a:ext cx="644525" cy="6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867400" y="188913"/>
            <a:ext cx="28813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marL="185738" indent="-185738" algn="r" eaLnBrk="0" hangingPunct="0">
              <a:spcAft>
                <a:spcPct val="60000"/>
              </a:spcAft>
              <a:buSzPct val="100000"/>
              <a:defRPr/>
            </a:pPr>
            <a:r>
              <a:rPr lang="en-US" sz="1200">
                <a:solidFill>
                  <a:srgbClr val="999999"/>
                </a:solidFill>
              </a:rPr>
              <a:t>Посвящая себя будущему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838200"/>
            <a:ext cx="807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609600" y="6629400"/>
            <a:ext cx="7467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0" tIns="0" rIns="0" bIns="0" anchor="ctr"/>
          <a:lstStyle/>
          <a:p>
            <a:pPr eaLnBrk="0" hangingPunct="0">
              <a:buSzPct val="100000"/>
              <a:defRPr/>
            </a:pPr>
            <a:r>
              <a:rPr lang="en-US" sz="800">
                <a:solidFill>
                  <a:srgbClr val="808080"/>
                </a:solidFill>
              </a:rPr>
              <a:t>Сравнение с приборами-конкурентами: testo 890 hs/roc, 17.05.11, уровень конфиденциальности – 3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8001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185738" indent="-185738" algn="l" rtl="0" eaLnBrk="0" fontAlgn="base" hangingPunct="0">
        <a:spcBef>
          <a:spcPct val="5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12713" algn="l" rtl="0" eaLnBrk="0" fontAlgn="base" hangingPunct="0">
        <a:spcBef>
          <a:spcPct val="5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39825" indent="-225425" algn="l" rtl="0" eaLnBrk="0" fontAlgn="base" hangingPunct="0">
        <a:spcBef>
          <a:spcPct val="5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19250" indent="-2476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190750" indent="-36195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64795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310515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56235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4019550" algn="l" rtl="0" fontAlgn="base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tcexpert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cexpert.ru/teplovoj-kontrol/teplovizory-testo/520-teplovizor-testo-890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sz="1800" smtClean="0"/>
              <a:t> </a:t>
            </a:r>
          </a:p>
        </p:txBody>
      </p:sp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2819400" y="3733800"/>
            <a:ext cx="3505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endParaRPr lang="de-DE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8288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Сравнение testo 890 с приборами-конкурентами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791200" y="5867400"/>
            <a:ext cx="316071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spcBef>
                <a:spcPct val="50000"/>
              </a:spcBef>
            </a:pPr>
            <a:r>
              <a:rPr lang="ru-RU" sz="1000"/>
              <a:t>ООО НТЦ «Эксперт» - российский партнер «Тэсто Рус»</a:t>
            </a:r>
          </a:p>
          <a:p>
            <a:pPr algn="r" eaLnBrk="0" hangingPunct="0">
              <a:spcBef>
                <a:spcPct val="50000"/>
              </a:spcBef>
            </a:pPr>
            <a:r>
              <a:rPr lang="ru-RU" sz="1000"/>
              <a:t>тел./факс: (495) 660 49 68  тел.: (495) 972 88 55</a:t>
            </a:r>
          </a:p>
          <a:p>
            <a:pPr algn="r" eaLnBrk="0" hangingPunct="0">
              <a:spcBef>
                <a:spcPct val="50000"/>
              </a:spcBef>
            </a:pPr>
            <a:r>
              <a:rPr lang="ru-RU" sz="1000" u="sng">
                <a:solidFill>
                  <a:srgbClr val="009DA0"/>
                </a:solidFill>
                <a:hlinkClick r:id="rId3"/>
              </a:rPr>
              <a:t>www.ntcexpert.ru</a:t>
            </a:r>
            <a:r>
              <a:rPr lang="ru-RU" sz="1000"/>
              <a:t>   info@ntcexpert.ru</a:t>
            </a:r>
            <a:endParaRPr lang="de-DE" sz="100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NEC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000" y="1447801"/>
          <a:ext cx="7924800" cy="5029198"/>
        </p:xfrm>
        <a:graphic>
          <a:graphicData uri="http://schemas.openxmlformats.org/drawingml/2006/table">
            <a:tbl>
              <a:tblPr/>
              <a:tblGrid>
                <a:gridCol w="304800"/>
                <a:gridCol w="2630734"/>
                <a:gridCol w="581073"/>
                <a:gridCol w="581073"/>
                <a:gridCol w="1503478"/>
                <a:gridCol w="37642"/>
                <a:gridCol w="2286000"/>
              </a:tblGrid>
              <a:tr h="139564">
                <a:tc>
                  <a:txBody>
                    <a:bodyPr/>
                    <a:lstStyle/>
                    <a:p>
                      <a:pPr algn="l" fontAlgn="ctr"/>
                      <a:endParaRPr lang="en-GB" sz="600" b="1" i="0" u="none" strike="noStrike" dirty="0">
                        <a:effectLst/>
                        <a:latin typeface="Arial"/>
                      </a:endParaRPr>
                    </a:p>
                  </a:txBody>
                  <a:tcPr marL="6121" marR="6121" marT="612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testo 890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effectLst/>
                          <a:latin typeface="Arial"/>
                        </a:rPr>
                        <a:t>NEC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9940">
                <a:tc>
                  <a:txBody>
                    <a:bodyPr/>
                    <a:lstStyle/>
                    <a:p>
                      <a:pPr algn="l" fontAlgn="b"/>
                      <a:endParaRPr lang="en-GB" sz="600" b="1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890-1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 (комплект)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effectLst/>
                          <a:latin typeface="Arial"/>
                        </a:rPr>
                        <a:t>H2640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64"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Немецкий прайс-лист (€)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11 950 €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12 950 €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11 450 €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 000 000 руб.</a:t>
                      </a:r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64"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/>
                        </a:rPr>
                        <a:t>Технические данные</a:t>
                      </a:r>
                    </a:p>
                  </a:txBody>
                  <a:tcPr marL="6121" marR="6121" marT="6121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Детектор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3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Поле обзора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42° x 32° [Стандарт], 15° x 11° [Теле]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21,7° x 16,4° [Стандарт], 11° [Теле], 42° [Широкоугольный]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Поле обзора прибора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1,15 мрад [Стандарт], 0,42 мрад [Теле]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0,6 мрад [Стандарт]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Мин. расстояние ИК фокусировки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0,1 м [Стандарт]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0,3 м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2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Наивысшее разрешение (Пикселей/поле обзора прибора)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1,280 x 960 пикселей/0,72 мрад [Стандарт], 0,26 мрад [Теле]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ТЭШ (термочувствительность)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&lt; 40 </a:t>
                      </a:r>
                      <a:r>
                        <a:rPr lang="ru-RU" sz="800" b="0" i="0" u="none" strike="noStrike" dirty="0" err="1">
                          <a:effectLst/>
                          <a:latin typeface="Arial"/>
                        </a:rPr>
                        <a:t>мК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&lt; 30 мК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1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Диапазон измерения температуры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-20...350 °C 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-40°C...500°C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Измерение высоких температур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(2.000 °C)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Погрешность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± 2 % / ± 2 °C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 ± 2% / ± 2°C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Дисплей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4.3"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5,6"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Частота обновления изображения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33 Гц для ЕЭС, доп. – 9 Гц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30 Hz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Фокусировка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Трансфокация/цифровая трансфокация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1…3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2…8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Устройство хранения данных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Время работы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4,5 ч.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2 ч.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Масса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1.600 г.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1.500 г. (без аккумуляторов)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Цветовые палитры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Видоискатель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121" marR="6121" marT="6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21" marR="6121" marT="61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6121" marR="6121" marT="612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NEC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9600" y="1447798"/>
          <a:ext cx="8077200" cy="5055412"/>
        </p:xfrm>
        <a:graphic>
          <a:graphicData uri="http://schemas.openxmlformats.org/drawingml/2006/table">
            <a:tbl>
              <a:tblPr/>
              <a:tblGrid>
                <a:gridCol w="228600"/>
                <a:gridCol w="2816718"/>
                <a:gridCol w="635811"/>
                <a:gridCol w="635811"/>
                <a:gridCol w="1593004"/>
                <a:gridCol w="33656"/>
                <a:gridCol w="2133600"/>
              </a:tblGrid>
              <a:tr h="94112">
                <a:tc>
                  <a:txBody>
                    <a:bodyPr/>
                    <a:lstStyle/>
                    <a:p>
                      <a:pPr algn="l" fontAlgn="ctr"/>
                      <a:endParaRPr lang="en-GB" sz="400" b="1" i="0" u="none" strike="noStrike" dirty="0"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4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testo 890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4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effectLst/>
                          <a:latin typeface="Arial"/>
                        </a:rPr>
                        <a:t>NEC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02258">
                <a:tc>
                  <a:txBody>
                    <a:bodyPr/>
                    <a:lstStyle/>
                    <a:p>
                      <a:pPr algn="l" fontAlgn="b"/>
                      <a:endParaRPr lang="en-GB" sz="400" b="1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4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890-1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 (комплект)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4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effectLst/>
                          <a:latin typeface="Arial"/>
                        </a:rPr>
                        <a:t>H2640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Arial"/>
                        </a:rPr>
                        <a:t>Анализ</a:t>
                      </a:r>
                    </a:p>
                  </a:txBody>
                  <a:tcPr marL="4128" marR="4128" marT="412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Измерительные точки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Горячие-холодные точки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Измерения областей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Изотермы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Функция тревоги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Дифференциальная температура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Картина распределения влаги (ручной ввод)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Измерение влаги радиозондом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)***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)***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Технология </a:t>
                      </a:r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IR-Fusion®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программном обеспечении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Картинка в картинке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Arial"/>
                        </a:rPr>
                        <a:t>Функциональные узлы</a:t>
                      </a:r>
                    </a:p>
                  </a:txBody>
                  <a:tcPr marL="4128" marR="4128" marT="412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Поворотный дисплей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Поворотная рукоятка 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Сенсорный экран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Сменный объектив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Запись голоса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Bluetooth**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Bluetooth**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Цифровая камера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 МП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1,31 МП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СД-индикаторы питания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Панорамный обзор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Копирование через </a:t>
                      </a:r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USB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Лазер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Лазерный </a:t>
                      </a:r>
                      <a:r>
                        <a:rPr lang="ru-RU" sz="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маркер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Распознавание объектов измерений и управление изображениями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Регистрирование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Нерадиометрическое видео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Полное радиометрическое видео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Дистанционное управление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Arial"/>
                        </a:rPr>
                        <a:t>Принадлежности</a:t>
                      </a:r>
                    </a:p>
                  </a:txBody>
                  <a:tcPr marL="4128" marR="4128" marT="412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Защитный фильтр объектива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Устройство быстрой зарядки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Дополнительный аккумулятор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533400"/>
            <a:ext cx="8001000" cy="6096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NEC H2640</a:t>
            </a:r>
          </a:p>
        </p:txBody>
      </p:sp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NEC H2640</a:t>
            </a:r>
          </a:p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Чем testo 890 лучше?</a:t>
            </a:r>
          </a:p>
        </p:txBody>
      </p:sp>
      <p:pic>
        <p:nvPicPr>
          <p:cNvPr id="28675" name="Picture 6" descr="infrarot-kamera-H26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438400"/>
            <a:ext cx="247650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6" name="Text Box 7"/>
          <p:cNvSpPr txBox="1">
            <a:spLocks noChangeArrowheads="1"/>
          </p:cNvSpPr>
          <p:nvPr/>
        </p:nvSpPr>
        <p:spPr bwMode="auto">
          <a:xfrm>
            <a:off x="3257550" y="1295400"/>
            <a:ext cx="5734050" cy="52578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Наивысшее разрешение, количество пикселей: 1280x960 (против 640x480)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Стандартный объектив с углом обзора 42° для охвата большего поля обзора (против 22°)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Минимальное расстояние фокусировки: 0,1 м (против 0,3 м)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Интуитивно-понятное гибридное управление с помощью джойстика и сенсорного экрана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Сочетание поворотного дисплея и поворотной рукоятки, стабильность термографии из любого положения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Мастер панорамного обзора, возможность добавления 9 отдельных термограмм к большой термограмме для получения термограмм крупных объектов во всех деталях 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Полностью радиометрическое видеоизмерение, включая функцию регистрирования, позволяет анализировать динамику распределения теплоты за определённый период 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Представление распределения поверхностной влажности в % ОВ, функция заблаговременного предупреждения об образовании плесени + поддержка беспроводного зонда влажности *** 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Лазерный маркер*, см. отсутствие искажений в термограммах с наведением лазера на объект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Запись голоса через Bluetooth** без использования кабелей 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Ресурс свыше 4,5 часов работы (против 2 часов)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Удобство создания отчётов с использованием программы IRSoft</a:t>
            </a:r>
          </a:p>
          <a:p>
            <a:pPr marL="171450" indent="-1714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Защитный фильтр объектива обеспечивает защиту от пыли и царапин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533400"/>
            <a:ext cx="8001000" cy="6096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Главные коммерческие аргументы в пользу testo 890 против NEC H2640</a:t>
            </a:r>
          </a:p>
        </p:txBody>
      </p:sp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610600" cy="4953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Безопасность и удобство</a:t>
            </a:r>
            <a:r>
              <a:rPr lang="en-US" sz="1800">
                <a:solidFill>
                  <a:srgbClr val="000000"/>
                </a:solidFill>
              </a:rPr>
              <a:t> термографии из любого положения, благодаря поворотным дисплею и рукоятке, а также благодаря отсутствию отвлекающих бликов на дисплее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Мастер панорамного обзора – термография </a:t>
            </a:r>
            <a:r>
              <a:rPr lang="en-US" sz="1800" b="1">
                <a:solidFill>
                  <a:srgbClr val="000000"/>
                </a:solidFill>
              </a:rPr>
              <a:t>крупных объектов во всех деталях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Технология "SiteRecognition"</a:t>
            </a:r>
            <a:r>
              <a:rPr lang="en-US" sz="1800">
                <a:solidFill>
                  <a:srgbClr val="000000"/>
                </a:solidFill>
              </a:rPr>
              <a:t>: 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Полностью радиометрическое видеоизмерение, включая функцию регистрирования</a:t>
            </a:r>
            <a:r>
              <a:rPr lang="en-US" sz="1800">
                <a:solidFill>
                  <a:srgbClr val="000000"/>
                </a:solidFill>
              </a:rPr>
              <a:t>, позволяет анализировать динамику распределения теплоты за определённый период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Представление </a:t>
            </a:r>
            <a:r>
              <a:rPr lang="en-US" sz="1800" b="1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en-US" sz="1800">
                <a:solidFill>
                  <a:srgbClr val="000000"/>
                </a:solidFill>
              </a:rPr>
              <a:t>, </a:t>
            </a:r>
            <a:r>
              <a:rPr lang="en-US" sz="1800" b="1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  <a:r>
              <a:rPr lang="en-US" sz="1800">
                <a:solidFill>
                  <a:srgbClr val="000000"/>
                </a:solidFill>
              </a:rPr>
              <a:t> + </a:t>
            </a:r>
            <a:r>
              <a:rPr lang="en-US" sz="1800" b="1">
                <a:solidFill>
                  <a:srgbClr val="000000"/>
                </a:solidFill>
              </a:rPr>
              <a:t>поддержка беспроводного зонда влажности</a:t>
            </a:r>
            <a:r>
              <a:rPr lang="en-US" sz="1800">
                <a:solidFill>
                  <a:srgbClr val="000000"/>
                </a:solidFill>
              </a:rPr>
              <a:t> *** 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Наивысшее разрешение </a:t>
            </a:r>
            <a:r>
              <a:rPr lang="en-US" sz="1800" b="1">
                <a:solidFill>
                  <a:srgbClr val="000000"/>
                </a:solidFill>
              </a:rPr>
              <a:t>до мегапиксельного разрешения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Electrophysics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447802"/>
          <a:ext cx="8305800" cy="5029196"/>
        </p:xfrm>
        <a:graphic>
          <a:graphicData uri="http://schemas.openxmlformats.org/drawingml/2006/table">
            <a:tbl>
              <a:tblPr/>
              <a:tblGrid>
                <a:gridCol w="228600"/>
                <a:gridCol w="2743200"/>
                <a:gridCol w="1295400"/>
                <a:gridCol w="1143000"/>
                <a:gridCol w="886512"/>
                <a:gridCol w="37252"/>
                <a:gridCol w="1971836"/>
              </a:tblGrid>
              <a:tr h="195573">
                <a:tc>
                  <a:txBody>
                    <a:bodyPr/>
                    <a:lstStyle/>
                    <a:p>
                      <a:pPr algn="l" fontAlgn="ctr"/>
                      <a:endParaRPr lang="en-GB" sz="600" b="1" i="0" u="none" strike="noStrike" dirty="0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testo 890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 err="1">
                          <a:effectLst/>
                          <a:latin typeface="Arial"/>
                        </a:rPr>
                        <a:t>Elektrophysics</a:t>
                      </a:r>
                      <a:endParaRPr lang="en-GB" sz="800" b="1" i="0" u="none" strike="noStrike" dirty="0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90397">
                <a:tc>
                  <a:txBody>
                    <a:bodyPr/>
                    <a:lstStyle/>
                    <a:p>
                      <a:pPr algn="l" fontAlgn="b"/>
                      <a:endParaRPr lang="en-GB" sz="600" b="1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890-1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 (комплект)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effectLst/>
                          <a:latin typeface="Arial"/>
                        </a:rPr>
                        <a:t>Hotshot HD </a:t>
                      </a:r>
                      <a:br>
                        <a:rPr lang="en-GB" sz="800" b="1" i="0" u="none" strike="noStrike" dirty="0">
                          <a:effectLst/>
                          <a:latin typeface="Arial"/>
                        </a:rPr>
                      </a:br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(B/S/XT)</a:t>
                      </a:r>
                      <a:endParaRPr lang="en-GB" sz="800" b="1" i="0" u="none" strike="noStrike" dirty="0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23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Немецкий прайс-лист (€)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11 950 €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12 950 €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11 450 €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949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 162 руб.</a:t>
                      </a:r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23"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effectLst/>
                          <a:latin typeface="Arial"/>
                        </a:rPr>
                        <a:t>Технические данные</a:t>
                      </a:r>
                    </a:p>
                  </a:txBody>
                  <a:tcPr marL="5926" marR="5926" marT="592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Детектор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Поле обзора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42° x 32° [Стандарт], 15° x 11° [Теле]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25°x18° [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Стандарт]</a:t>
                      </a:r>
                      <a:br>
                        <a:rPr lang="ru-RU" sz="800" b="0" i="0" u="none" strike="noStrike" dirty="0">
                          <a:effectLst/>
                          <a:latin typeface="Arial"/>
                        </a:rPr>
                      </a:b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Поле обзора прибора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1,15 мрад [Стандарт], 0,42 мрад [Теле]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0,65 мрад [Стандарт]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Мин. расстояние ИК фокусировки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0,1 м [Стандарт]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0,4 м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Наивысшее разрешение (Пикселей/поле обзора прибора)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1,280 x 960 пикселей/0,72 мрад [Стандарт], 0,26 мрад [Теле]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9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ТЭШ (термочувствительность)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&lt; 40 </a:t>
                      </a:r>
                      <a:r>
                        <a:rPr lang="ru-RU" sz="800" b="0" i="0" u="none" strike="noStrike" dirty="0" err="1">
                          <a:effectLst/>
                          <a:latin typeface="Arial"/>
                        </a:rPr>
                        <a:t>мК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&lt; 50 </a:t>
                      </a:r>
                      <a:r>
                        <a:rPr lang="ru-RU" sz="800" b="0" i="0" u="none" strike="noStrike" dirty="0" err="1">
                          <a:effectLst/>
                          <a:latin typeface="Arial"/>
                        </a:rPr>
                        <a:t>мК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Диапазон измерения температуры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-20...350 °C 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-20…100 °C (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Тип </a:t>
                      </a:r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B), 350°C (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Тип </a:t>
                      </a:r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S), 500 °C (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Тип </a:t>
                      </a:r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XT)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Измерение высоких температур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0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Погрешность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± 2 % / ± 2 °C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 ± 2% / ± 2°C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Дисплей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4.3"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3,5"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Частота обновления изображения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33 Гц для ЕЭС, доп. – 9 Гц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30 Hz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7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Фокусировка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ручная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Трансфокация/цифровая трансфокация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1…3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0…4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7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Устройство хранения данных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Карта </a:t>
                      </a:r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CF, 512 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МБ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Время работы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4,5 ч.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3 ч.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Масса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1.600 г.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1,2 кг.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Цветовые палитры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12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Видоискатель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5926" marR="5926" marT="59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5926" marR="5926" marT="59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Electrophysics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447800"/>
          <a:ext cx="8305800" cy="5076207"/>
        </p:xfrm>
        <a:graphic>
          <a:graphicData uri="http://schemas.openxmlformats.org/drawingml/2006/table">
            <a:tbl>
              <a:tblPr/>
              <a:tblGrid>
                <a:gridCol w="304800"/>
                <a:gridCol w="2487275"/>
                <a:gridCol w="598848"/>
                <a:gridCol w="598848"/>
                <a:gridCol w="2225109"/>
                <a:gridCol w="33520"/>
                <a:gridCol w="2057400"/>
              </a:tblGrid>
              <a:tr h="133971">
                <a:tc>
                  <a:txBody>
                    <a:bodyPr/>
                    <a:lstStyle/>
                    <a:p>
                      <a:pPr algn="l" fontAlgn="ctr"/>
                      <a:endParaRPr lang="en-GB" sz="400" b="1" i="0" u="none" strike="noStrike" dirty="0">
                        <a:effectLst/>
                        <a:latin typeface="Arial"/>
                      </a:endParaRPr>
                    </a:p>
                  </a:txBody>
                  <a:tcPr marL="4060" marR="4060" marT="406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4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testo 890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Elektrophysics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8927">
                <a:tc>
                  <a:txBody>
                    <a:bodyPr/>
                    <a:lstStyle/>
                    <a:p>
                      <a:pPr algn="l" fontAlgn="b"/>
                      <a:endParaRPr lang="en-GB" sz="400" b="1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4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 (комплект)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Hotshot HD </a:t>
                      </a:r>
                      <a:br>
                        <a:rPr lang="en-GB" sz="600" b="1" i="0" u="none" strike="noStrike">
                          <a:effectLst/>
                          <a:latin typeface="Arial"/>
                        </a:rPr>
                      </a:br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(B/S/XT)</a:t>
                      </a:r>
                      <a:endParaRPr lang="en-GB" sz="600" b="1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7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Arial"/>
                        </a:rPr>
                        <a:t>Анализ</a:t>
                      </a:r>
                    </a:p>
                  </a:txBody>
                  <a:tcPr marL="4060" marR="4060" marT="40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Измерительные точки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5 (XT),  2 (S), 1 (B)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Горячие-холодные точки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Измерения областей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Изотермы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Функция тревоги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Дифференциальная температура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Картина распределения влаги (ручной ввод)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Измерение влаги радиозондом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)***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)***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Технология </a:t>
                      </a:r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IR-Fusion®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программном обеспечении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Картинка в картинке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Arial"/>
                        </a:rPr>
                        <a:t>Функциональные узлы</a:t>
                      </a:r>
                    </a:p>
                  </a:txBody>
                  <a:tcPr marL="4060" marR="4060" marT="40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Поворотный дисплей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Поворотная рукоятка 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Сенсорный экран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Сменный объектив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Запись голоса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Bluetooth**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Bluetooth**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Цифровая камера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 МП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1 МП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СД-индикаторы питания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Панорамный обзор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Копирование через </a:t>
                      </a:r>
                      <a:r>
                        <a:rPr lang="en-GB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USB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Лазер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Лазерный </a:t>
                      </a:r>
                      <a:r>
                        <a:rPr lang="ru-RU" sz="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маркер</a:t>
                      </a:r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Распознавание объектов измерений и управление изображениями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Times New Roman"/>
                        </a:rPr>
                        <a:t>(</a:t>
                      </a:r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 dirty="0">
                          <a:effectLst/>
                          <a:latin typeface="Times New Roman"/>
                        </a:rPr>
                        <a:t>) [</a:t>
                      </a:r>
                      <a:r>
                        <a:rPr lang="ru-RU" sz="600" b="0" i="0" u="none" strike="noStrike" dirty="0">
                          <a:effectLst/>
                          <a:latin typeface="Times New Roman"/>
                        </a:rPr>
                        <a:t>только управление]</a:t>
                      </a:r>
                      <a:endParaRPr lang="ru-RU" sz="600" b="0" i="0" u="none" strike="noStrike" dirty="0">
                        <a:effectLst/>
                        <a:latin typeface="Arial"/>
                      </a:endParaRP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Регистрирование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Нерадиометрическое видео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Полное радиометрическое видео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Дистанционное управление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38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Arial"/>
                        </a:rPr>
                        <a:t>Принадлежности</a:t>
                      </a:r>
                    </a:p>
                  </a:txBody>
                  <a:tcPr marL="4060" marR="4060" marT="406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Защитный фильтр объектива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44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Устройство быстрой зарядки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Дополнительный аккумулятор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060" marR="4060" marT="40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060" marR="4060" marT="4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Electrophysics Hotshot HD</a:t>
            </a:r>
          </a:p>
        </p:txBody>
      </p:sp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Electrophysics Hotshot HD</a:t>
            </a:r>
          </a:p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Чем testo 890 лучше?</a:t>
            </a:r>
          </a:p>
        </p:txBody>
      </p:sp>
      <p:pic>
        <p:nvPicPr>
          <p:cNvPr id="32771" name="Picture 10" descr="infrarot-kamera-portable-electrophysics-hotshot-hd-serie-640-x-480-pixel-651980n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371725"/>
            <a:ext cx="243840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Text Box 11"/>
          <p:cNvSpPr txBox="1">
            <a:spLocks noChangeArrowheads="1"/>
          </p:cNvSpPr>
          <p:nvPr/>
        </p:nvSpPr>
        <p:spPr bwMode="auto">
          <a:xfrm>
            <a:off x="3257550" y="1371600"/>
            <a:ext cx="5734050" cy="51816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Наивысшее разрешение, количество пикселей: 1280x960 (против 640x480)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Более высокая термочувствительность (ТЭШ) &lt; 30 мК (против 50 мК)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Стандартный объектив с углом обзора 42° для охвата большего поля обзора (против 25°)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Минимальное расстояние фокусировки: 0,1 м (против 0,4 м)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Возможность распознавания объектов, благодаря большому дисплею (4,3") (против 3,5")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Интуитивно-понятное гибридное управление с помощью джойстика и сенсорного экрана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Поворотный дисплей и поворотная рукоятка, стабильность термографии из любого положения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Широкий диапазон измерения температуры до 1.200 °C (против 500 °C)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Мастер панорамного обзора, возможность добавления 9 отдельных термограмм к большой термограмме для получения термограмм крупных объектов во всех деталях 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marL="285750" indent="-285750" eaLnBrk="0" hangingPunct="0"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Полностью радиометрическое видеоизмерение, включая функцию регистрирования, позволяет анализировать динамику распределения теплоты за определённый период 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Представление распределения поверхностной влажности в % ОВ, функция заблаговременного предупреждения об образовании плесени + поддержка беспроводного зонда влажности *** 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Лазерный маркер*, см. отсутствие искажений в термограммах с наведением лазера на объект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609600"/>
            <a:ext cx="8001000" cy="533400"/>
          </a:xfrm>
        </p:spPr>
        <p:txBody>
          <a:bodyPr/>
          <a:lstStyle/>
          <a:p>
            <a:r>
              <a:rPr lang="en-US" sz="2000" smtClean="0">
                <a:solidFill>
                  <a:srgbClr val="000000"/>
                </a:solidFill>
              </a:rPr>
              <a:t>Главные коммерческие аргументы в пользу testo 890 против Electrophysics Hotshot HD</a:t>
            </a:r>
          </a:p>
        </p:txBody>
      </p:sp>
      <p:sp>
        <p:nvSpPr>
          <p:cNvPr id="33794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610600" cy="5257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Более высокая термочувствительность (ТЭШ) &lt; 40 мК (против 50 мК)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Безопасность и удобство</a:t>
            </a:r>
            <a:r>
              <a:rPr lang="en-US" sz="1800">
                <a:solidFill>
                  <a:srgbClr val="000000"/>
                </a:solidFill>
              </a:rPr>
              <a:t> термографии из любого положения, благодаря поворотным дисплею и рукоятке, а также благодаря отсутствию отвлекающих бликов на дисплее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Мастер панорамного обзора – термография </a:t>
            </a:r>
            <a:r>
              <a:rPr lang="en-US" sz="1800" b="1">
                <a:solidFill>
                  <a:srgbClr val="000000"/>
                </a:solidFill>
              </a:rPr>
              <a:t>крупных объектов во всех деталях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Технология "SiteRecognition"</a:t>
            </a:r>
            <a:r>
              <a:rPr lang="en-US" sz="1800">
                <a:solidFill>
                  <a:srgbClr val="000000"/>
                </a:solidFill>
              </a:rPr>
              <a:t>: 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Полностью радиометрическое видеоизмерение, включая функцию регистрирования</a:t>
            </a:r>
            <a:r>
              <a:rPr lang="en-US" sz="1800">
                <a:solidFill>
                  <a:srgbClr val="000000"/>
                </a:solidFill>
              </a:rPr>
              <a:t>, позволяет анализировать динамику распределения теплоты за определённый период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Представление </a:t>
            </a:r>
            <a:r>
              <a:rPr lang="en-US" sz="1800" b="1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en-US" sz="1800">
                <a:solidFill>
                  <a:srgbClr val="000000"/>
                </a:solidFill>
              </a:rPr>
              <a:t>, </a:t>
            </a:r>
            <a:r>
              <a:rPr lang="en-US" sz="1800" b="1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  <a:r>
              <a:rPr lang="en-US" sz="1800">
                <a:solidFill>
                  <a:srgbClr val="000000"/>
                </a:solidFill>
              </a:rPr>
              <a:t> + </a:t>
            </a:r>
            <a:r>
              <a:rPr lang="en-US" sz="1800" b="1">
                <a:solidFill>
                  <a:srgbClr val="000000"/>
                </a:solidFill>
              </a:rPr>
              <a:t>поддержка беспроводного зонда влажности</a:t>
            </a:r>
            <a:r>
              <a:rPr lang="en-US" sz="1800">
                <a:solidFill>
                  <a:srgbClr val="000000"/>
                </a:solidFill>
              </a:rPr>
              <a:t> *** 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Наивысшее разрешение до </a:t>
            </a:r>
            <a:r>
              <a:rPr lang="en-US" sz="1800" b="1">
                <a:solidFill>
                  <a:srgbClr val="000000"/>
                </a:solidFill>
              </a:rPr>
              <a:t>мегапиксельного разрешения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Infratec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2" y="1300932"/>
          <a:ext cx="8381998" cy="5029199"/>
        </p:xfrm>
        <a:graphic>
          <a:graphicData uri="http://schemas.openxmlformats.org/drawingml/2006/table">
            <a:tbl>
              <a:tblPr/>
              <a:tblGrid>
                <a:gridCol w="304798"/>
                <a:gridCol w="2777642"/>
                <a:gridCol w="643563"/>
                <a:gridCol w="643563"/>
                <a:gridCol w="1613807"/>
                <a:gridCol w="37796"/>
                <a:gridCol w="2360829"/>
              </a:tblGrid>
              <a:tr h="141318">
                <a:tc>
                  <a:txBody>
                    <a:bodyPr/>
                    <a:lstStyle/>
                    <a:p>
                      <a:pPr algn="l" fontAlgn="ctr"/>
                      <a:endParaRPr lang="en-GB" sz="700" b="1" i="0" u="none" strike="noStrike" dirty="0">
                        <a:effectLst/>
                        <a:latin typeface="Arial"/>
                      </a:endParaRPr>
                    </a:p>
                  </a:txBody>
                  <a:tcPr marL="6198" marR="6198" marT="61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7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testo 890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>
                          <a:effectLst/>
                          <a:latin typeface="Arial"/>
                        </a:rPr>
                        <a:t>Infratec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03711">
                <a:tc>
                  <a:txBody>
                    <a:bodyPr/>
                    <a:lstStyle/>
                    <a:p>
                      <a:pPr algn="l" fontAlgn="b"/>
                      <a:endParaRPr lang="en-GB" sz="800" b="1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6198" marR="6198" marT="61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890-1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 (комплект)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 err="1">
                          <a:effectLst/>
                          <a:latin typeface="Arial"/>
                        </a:rPr>
                        <a:t>Variocam</a:t>
                      </a:r>
                      <a:r>
                        <a:rPr lang="en-GB" sz="800" b="1" i="0" u="none" strike="noStrike" dirty="0">
                          <a:effectLst/>
                          <a:latin typeface="Arial"/>
                        </a:rPr>
                        <a:t> </a:t>
                      </a:r>
                      <a:r>
                        <a:rPr lang="en-GB" sz="800" b="1" i="0" u="none" strike="noStrike" dirty="0" err="1">
                          <a:effectLst/>
                          <a:latin typeface="Arial"/>
                        </a:rPr>
                        <a:t>hr</a:t>
                      </a:r>
                      <a:r>
                        <a:rPr lang="en-GB" sz="800" b="1" i="0" u="none" strike="noStrike" dirty="0">
                          <a:effectLst/>
                          <a:latin typeface="Arial"/>
                        </a:rPr>
                        <a:t> inspect 600 series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18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Немецкий прайс-лист (€)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11 950 €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12 950 €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11 450 €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от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r>
                        <a:rPr lang="ru-RU" sz="800" b="0" i="0" u="none" strike="noStrike" baseline="0" dirty="0" smtClean="0">
                          <a:effectLst/>
                          <a:latin typeface="Arial"/>
                        </a:rPr>
                        <a:t> 100 000 руб.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18"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>
                          <a:effectLst/>
                          <a:latin typeface="Arial"/>
                        </a:rPr>
                        <a:t>Технические данные</a:t>
                      </a:r>
                    </a:p>
                  </a:txBody>
                  <a:tcPr marL="6198" marR="6198" marT="619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Детектор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2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Поле обзора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42° x 32° [Стандарт], 15° x 11° [Теле]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30°x23° [Стандарт], 18°, 12° &amp; 7° [Теле], 90° </a:t>
                      </a:r>
                      <a:r>
                        <a:rPr lang="ru-RU" sz="800" b="0" i="0" u="none" strike="noStrike" dirty="0" smtClean="0">
                          <a:effectLst/>
                          <a:latin typeface="Arial"/>
                        </a:rPr>
                        <a:t>и 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65° [Широкоугольный]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1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Поле обзора прибора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1,15 мрад [Стандарт], 0,42 мрад [Теле]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0,83 мрад [Стандарт]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Мин. расстояние ИК фокусировки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0,1 м [Стандарт]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0,3 м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9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Наивысшее разрешение (Пикселей/поле обзора прибора)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1,280 x 960 пикселей/0,72 мрад [Стандарт], 0,26 мрад [Теле]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1,23 МП [</a:t>
                      </a:r>
                      <a:r>
                        <a:rPr lang="ru-RU" sz="800" b="0" i="0" u="none" strike="noStrike" dirty="0" err="1">
                          <a:effectLst/>
                          <a:latin typeface="Arial"/>
                        </a:rPr>
                        <a:t>Микроскан</a:t>
                      </a:r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]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71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ТЭШ (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термочувствительность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&lt; 40 мК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&lt; 30 </a:t>
                      </a:r>
                      <a:r>
                        <a:rPr lang="ru-RU" sz="800" b="0" i="0" u="none" strike="noStrike" dirty="0" err="1">
                          <a:effectLst/>
                          <a:latin typeface="Arial"/>
                        </a:rPr>
                        <a:t>мК</a:t>
                      </a:r>
                      <a:endParaRPr lang="ru-RU" sz="800" b="0" i="0" u="none" strike="noStrike" dirty="0">
                        <a:effectLst/>
                        <a:latin typeface="Arial"/>
                      </a:endParaRP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10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Диапазон измерения температуры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-20...350 °C 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-40 ... 1,200 °C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7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Измерение высоких температур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(2000 °C)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4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Погрешность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± 2 % / ± 2 °C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 ± 1% / ± 1°C при 0…100°C иначе – ± 2% / ± 2°C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Дисплей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4.3"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3,5"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Частота обновления изображения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33 Гц для ЕЭС, доп. – 9 Гц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50/60 Гц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Фокусировка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Трансфокация</a:t>
                      </a:r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/цифровая </a:t>
                      </a:r>
                      <a:r>
                        <a:rPr lang="ru-RU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трансфокация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1…3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0…8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Устройство хранения данных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SD, RAM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Время работы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4,5 ч.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3 ч.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Масса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effectLst/>
                          <a:latin typeface="Arial"/>
                        </a:rPr>
                        <a:t>1.600 г.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effectLst/>
                          <a:latin typeface="Arial"/>
                        </a:rPr>
                        <a:t>1,5 кг.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Цветовые палитры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3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Видоискатель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effectLst/>
                        <a:latin typeface="Arial"/>
                      </a:endParaRPr>
                    </a:p>
                  </a:txBody>
                  <a:tcPr marL="6198" marR="6198" marT="61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6198" marR="6198" marT="61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Infratec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2" y="1447798"/>
          <a:ext cx="8305798" cy="5055412"/>
        </p:xfrm>
        <a:graphic>
          <a:graphicData uri="http://schemas.openxmlformats.org/drawingml/2006/table">
            <a:tbl>
              <a:tblPr/>
              <a:tblGrid>
                <a:gridCol w="304798"/>
                <a:gridCol w="2401026"/>
                <a:gridCol w="1027974"/>
                <a:gridCol w="914400"/>
                <a:gridCol w="1371600"/>
                <a:gridCol w="76200"/>
                <a:gridCol w="2209800"/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endParaRPr lang="en-GB" sz="400" b="1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testo 890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Infratec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02258">
                <a:tc>
                  <a:txBody>
                    <a:bodyPr/>
                    <a:lstStyle/>
                    <a:p>
                      <a:pPr algn="l" fontAlgn="b"/>
                      <a:endParaRPr lang="en-GB" sz="400" b="1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890-1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 (комплект)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Variocam hr inspect 600 series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Arial"/>
                        </a:rPr>
                        <a:t>Анализ</a:t>
                      </a:r>
                    </a:p>
                  </a:txBody>
                  <a:tcPr marL="4128" marR="4128" marT="412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Измерительные точки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Горячие-холодные точки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Измерения областей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Изотермы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Функция тревоги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Дифференциальная температура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Картина распределения влаги (ручной ввод)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21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Измерение влаги радиозондом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)***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)***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Технология </a:t>
                      </a:r>
                      <a:r>
                        <a:rPr lang="en-GB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IR-Fusion®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программном обеспечении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Картинка в картинке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Arial"/>
                        </a:rPr>
                        <a:t>Функциональные узлы</a:t>
                      </a:r>
                    </a:p>
                  </a:txBody>
                  <a:tcPr marL="4128" marR="4128" marT="412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Поворотный дисплей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Поворотная рукоятка 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Сенсорный экран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Сменный объектив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Запись голоса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Bluetooth**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Bluetooth**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Цифровая камера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 МП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1,3 МП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СД-индикаторы питания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Панорамный обзор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Копирование через </a:t>
                      </a:r>
                      <a:r>
                        <a:rPr lang="en-GB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USB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Лазер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1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Лазерный маркер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endParaRPr lang="en-GB" sz="6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3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Распознавание объектов измерений и управление изображениями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) </a:t>
                      </a:r>
                      <a:r>
                        <a:rPr lang="en-GB" sz="600" b="0" i="0" u="none" strike="noStrike">
                          <a:effectLst/>
                          <a:latin typeface="Times New Roman"/>
                        </a:rPr>
                        <a:t>[</a:t>
                      </a:r>
                      <a:r>
                        <a:rPr lang="ru-RU" sz="600" b="0" i="0" u="none" strike="noStrike">
                          <a:effectLst/>
                          <a:latin typeface="Times New Roman"/>
                        </a:rPr>
                        <a:t>только распознавание]</a:t>
                      </a:r>
                      <a:endParaRPr lang="ru-RU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Регистрирование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Нерадиометрическое видео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Полное радиометрическое видео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Непрерывная передача данных через RAM, </a:t>
                      </a:r>
                      <a:r>
                        <a:rPr lang="ru-RU" sz="600" b="0" i="0" u="none" strike="noStrike" dirty="0" err="1">
                          <a:effectLst/>
                          <a:latin typeface="Arial"/>
                        </a:rPr>
                        <a:t>FireWire</a:t>
                      </a:r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/</a:t>
                      </a:r>
                      <a:r>
                        <a:rPr lang="ru-RU" sz="600" b="0" i="0" u="none" strike="noStrike" dirty="0" err="1">
                          <a:effectLst/>
                          <a:latin typeface="Arial"/>
                        </a:rPr>
                        <a:t>WiFi</a:t>
                      </a:r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64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Дистанционное управление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effectLst/>
                          <a:latin typeface="Arial"/>
                        </a:rPr>
                        <a:t>Принадлежности</a:t>
                      </a:r>
                    </a:p>
                  </a:txBody>
                  <a:tcPr marL="4128" marR="4128" marT="4128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Защитный фильтр объектива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Устройство быстрой зарядки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8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Дополнительный аккумулятор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4128" marR="4128" marT="41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128" marR="4128" marT="41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8077200" cy="6096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Предварительное ознакомление </a:t>
            </a:r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229600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00000"/>
            </a:pPr>
            <a:r>
              <a:rPr lang="en-US">
                <a:solidFill>
                  <a:srgbClr val="000000"/>
                </a:solidFill>
              </a:rPr>
              <a:t>В данной презентации будут представлены аргументы в пользу нового тепловизора </a:t>
            </a:r>
            <a:r>
              <a:rPr lang="en-US">
                <a:solidFill>
                  <a:srgbClr val="000000"/>
                </a:solidFill>
                <a:hlinkClick r:id="rId2"/>
              </a:rPr>
              <a:t>testo 890 </a:t>
            </a:r>
            <a:r>
              <a:rPr lang="en-US">
                <a:solidFill>
                  <a:srgbClr val="000000"/>
                </a:solidFill>
              </a:rPr>
              <a:t>в сравнении с приборами-конкурентами.</a:t>
            </a:r>
          </a:p>
          <a:p>
            <a:pPr eaLnBrk="0" hangingPunct="0">
              <a:spcBef>
                <a:spcPct val="50000"/>
              </a:spcBef>
              <a:buSzPct val="100000"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441325" y="4235450"/>
            <a:ext cx="1295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SzPct val="100000"/>
            </a:pPr>
            <a:r>
              <a:rPr lang="en-US">
                <a:solidFill>
                  <a:srgbClr val="000000"/>
                </a:solidFill>
              </a:rPr>
              <a:t>Дано:</a:t>
            </a:r>
          </a:p>
        </p:txBody>
      </p:sp>
      <p:graphicFrame>
        <p:nvGraphicFramePr>
          <p:cNvPr id="613381" name="Group 5"/>
          <p:cNvGraphicFramePr>
            <a:graphicFrameLocks noGrp="1"/>
          </p:cNvGraphicFramePr>
          <p:nvPr>
            <p:ph idx="1"/>
          </p:nvPr>
        </p:nvGraphicFramePr>
        <p:xfrm>
          <a:off x="533400" y="4572000"/>
          <a:ext cx="8229600" cy="2043113"/>
        </p:xfrm>
        <a:graphic>
          <a:graphicData uri="http://schemas.openxmlformats.org/drawingml/2006/table">
            <a:tbl>
              <a:tblPr/>
              <a:tblGrid>
                <a:gridCol w="457200"/>
                <a:gridCol w="7772400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  <a:cs typeface="Arial" charset="0"/>
                        </a:rPr>
                        <a:t>ь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Обязательные функциональные узлы/принадлежности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Wingdings" pitchFamily="2" charset="2"/>
                          <a:cs typeface="Arial" charset="0"/>
                        </a:rPr>
                        <a:t>ь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Не обязательные функциональные узлы/принадлежности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–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Отсутствующие функциональные узлы/принадлежности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[ ]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Примечание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За исключением моделей, поставляемых в США, Японию и Китай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**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Только для ЕЭС, Норвегии, Швейцарии, России, Украины, Индии, Австралии, США, Канады, Японии, Колумбии и Турции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***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Только для ЕЭС, Норвегии, Швейцарии, США, Канады, Колумбии, Турции, Бразилии, Чили, Мексики, Новой Зеландии и Индонезии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Infratec Variocam hr inspect серии 600</a:t>
            </a:r>
          </a:p>
        </p:txBody>
      </p:sp>
      <p:sp>
        <p:nvSpPr>
          <p:cNvPr id="36866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Infratec Variocam серии 600</a:t>
            </a:r>
          </a:p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Чем testo 890 лучше?</a:t>
            </a:r>
          </a:p>
        </p:txBody>
      </p:sp>
      <p:pic>
        <p:nvPicPr>
          <p:cNvPr id="36867" name="Picture 7" descr="f51883b7b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133600"/>
            <a:ext cx="2590800" cy="203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9" descr="b4ff5f88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3959225"/>
            <a:ext cx="3048000" cy="206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10"/>
          <p:cNvSpPr txBox="1">
            <a:spLocks noChangeArrowheads="1"/>
          </p:cNvSpPr>
          <p:nvPr/>
        </p:nvSpPr>
        <p:spPr bwMode="auto">
          <a:xfrm>
            <a:off x="3257550" y="1371600"/>
            <a:ext cx="5734050" cy="5081588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Наивысшее разрешение, количество пикселей: 1280x960 (против 640x480)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Стандартный объектив с углом обзора 42° для охвата большего поля обзора (против 25°)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Минимальное расстояние фокусировки: 0,1 м (против 0,3 м)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Возможность распознавания объектов, благодаря большому дисплею (4,3") (против 3,5")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Интуитивно-понятное гибридное управление с помощью джойстика и сенсорного экрана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Поворотный дисплей и поворотная рукоятка, стабильность термографии из любого положения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Мастер панорамного обзора, возможность добавления 9 отдельных термограмм к большой термограмме для получения термограмм крупных объектов во всех деталях 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 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Представление распределения поверхностной влажности в % ОВ, функция заблаговременного предупреждения об образовании плесени + поддержка беспроводного зонда влажности *** 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Лазерный маркер*, см. отсутствие искажений в термограммах с наведением лазера на объект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Запись голоса через Bluetooth** без использования кабелей 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Ресурс свыше четырёх с половиной часов работы (против 3 часов)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100">
                <a:solidFill>
                  <a:srgbClr val="000000"/>
                </a:solidFill>
              </a:rPr>
              <a:t>Удобство создания отчётов с использованием программы IRSoft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533400"/>
            <a:ext cx="8077200" cy="685800"/>
          </a:xfrm>
        </p:spPr>
        <p:txBody>
          <a:bodyPr/>
          <a:lstStyle/>
          <a:p>
            <a:r>
              <a:rPr lang="en-US" sz="2000" smtClean="0">
                <a:solidFill>
                  <a:srgbClr val="000000"/>
                </a:solidFill>
              </a:rPr>
              <a:t>Главные коммерческие аргументы в пользу testo 890 </a:t>
            </a:r>
            <a:r>
              <a:rPr lang="en-US" sz="1800" smtClean="0">
                <a:solidFill>
                  <a:srgbClr val="000000"/>
                </a:solidFill>
              </a:rPr>
              <a:t> против Infratec Variocam hr inspect серии 600</a:t>
            </a:r>
          </a:p>
        </p:txBody>
      </p:sp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610600" cy="4495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Интуитивно-понятное гибридное управление</a:t>
            </a:r>
            <a:r>
              <a:rPr lang="en-US" sz="1800">
                <a:solidFill>
                  <a:srgbClr val="000000"/>
                </a:solidFill>
              </a:rPr>
              <a:t> с помощью джойстика и сенсорного экрана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Безопасность и удобство</a:t>
            </a:r>
            <a:r>
              <a:rPr lang="en-US" sz="1800">
                <a:solidFill>
                  <a:srgbClr val="000000"/>
                </a:solidFill>
              </a:rPr>
              <a:t> термографии из любого положения, благодаря поворотным дисплею и рукоятке, а также благодаря отсутствию отвлекающих бликов на дисплее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Мастер панорамного обзора – термография </a:t>
            </a:r>
            <a:r>
              <a:rPr lang="en-US" sz="1800" b="1">
                <a:solidFill>
                  <a:srgbClr val="000000"/>
                </a:solidFill>
              </a:rPr>
              <a:t>крупных объектов во всех деталях 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Технология "SiteRecognition"</a:t>
            </a:r>
            <a:r>
              <a:rPr lang="en-US" sz="1800">
                <a:solidFill>
                  <a:srgbClr val="000000"/>
                </a:solidFill>
              </a:rPr>
              <a:t>: 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Представление </a:t>
            </a:r>
            <a:r>
              <a:rPr lang="en-US" sz="1800" b="1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en-US" sz="1800">
                <a:solidFill>
                  <a:srgbClr val="000000"/>
                </a:solidFill>
              </a:rPr>
              <a:t>, </a:t>
            </a:r>
            <a:r>
              <a:rPr lang="en-US" sz="1800" b="1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  <a:r>
              <a:rPr lang="en-US" sz="1800">
                <a:solidFill>
                  <a:srgbClr val="000000"/>
                </a:solidFill>
              </a:rPr>
              <a:t> + </a:t>
            </a:r>
            <a:r>
              <a:rPr lang="en-US" sz="1800" b="1">
                <a:solidFill>
                  <a:srgbClr val="000000"/>
                </a:solidFill>
              </a:rPr>
              <a:t>поддержка беспроводного зонда влажности</a:t>
            </a:r>
            <a:r>
              <a:rPr lang="en-US" sz="1800">
                <a:solidFill>
                  <a:srgbClr val="000000"/>
                </a:solidFill>
              </a:rPr>
              <a:t> *** 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Предварительное ознакомление </a:t>
            </a:r>
          </a:p>
        </p:txBody>
      </p:sp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229600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buSzPct val="100000"/>
              <a:tabLst>
                <a:tab pos="271463" algn="l"/>
              </a:tabLst>
            </a:pPr>
            <a:r>
              <a:rPr lang="en-US" sz="1400" b="1">
                <a:solidFill>
                  <a:srgbClr val="000000"/>
                </a:solidFill>
              </a:rPr>
              <a:t>Наиболее важные преимущества нового тепловизора testo 890 перед приборами-конкурентами состоят в следующем:</a:t>
            </a:r>
            <a:endParaRPr lang="ru-RU" sz="1400" b="1">
              <a:solidFill>
                <a:srgbClr val="000000"/>
              </a:solidFill>
            </a:endParaRPr>
          </a:p>
          <a:p>
            <a:pPr eaLnBrk="0" hangingPunct="0">
              <a:spcBef>
                <a:spcPct val="50000"/>
              </a:spcBef>
              <a:buSzPct val="100000"/>
              <a:tabLst>
                <a:tab pos="271463" algn="l"/>
              </a:tabLst>
            </a:pPr>
            <a:endParaRPr lang="en-US" sz="1400" b="1">
              <a:solidFill>
                <a:srgbClr val="000000"/>
              </a:solidFill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en-US" sz="1400" b="1">
                <a:solidFill>
                  <a:srgbClr val="000000"/>
                </a:solidFill>
              </a:rPr>
              <a:t>Беспрецедентно-высокий уровень эргономичности</a:t>
            </a:r>
            <a:r>
              <a:rPr lang="en-US" sz="1400">
                <a:solidFill>
                  <a:srgbClr val="000000"/>
                </a:solidFill>
              </a:rPr>
              <a:t> – </a:t>
            </a:r>
            <a:r>
              <a:rPr lang="en-US" sz="1400" b="1">
                <a:solidFill>
                  <a:srgbClr val="000000"/>
                </a:solidFill>
              </a:rPr>
              <a:t>поворотный дисплей</a:t>
            </a:r>
            <a:r>
              <a:rPr lang="en-US" sz="1400">
                <a:solidFill>
                  <a:srgbClr val="000000"/>
                </a:solidFill>
              </a:rPr>
              <a:t> и </a:t>
            </a:r>
            <a:r>
              <a:rPr lang="en-US" sz="1400" b="1">
                <a:solidFill>
                  <a:srgbClr val="000000"/>
                </a:solidFill>
              </a:rPr>
              <a:t>поворотная рукоятка</a:t>
            </a:r>
            <a:r>
              <a:rPr lang="en-US" sz="1400">
                <a:solidFill>
                  <a:srgbClr val="000000"/>
                </a:solidFill>
              </a:rPr>
              <a:t>, в сочетании с </a:t>
            </a:r>
            <a:r>
              <a:rPr lang="en-US" sz="1400" b="1">
                <a:solidFill>
                  <a:srgbClr val="000000"/>
                </a:solidFill>
              </a:rPr>
              <a:t>гибридным управлением</a:t>
            </a:r>
            <a:r>
              <a:rPr lang="en-US" sz="1400">
                <a:solidFill>
                  <a:srgbClr val="000000"/>
                </a:solidFill>
              </a:rPr>
              <a:t> с помощью сенсорного экрана и панели кнопок управления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en-US" sz="1400">
                <a:solidFill>
                  <a:srgbClr val="000000"/>
                </a:solidFill>
              </a:rPr>
              <a:t>Мастер панорамного обзора – </a:t>
            </a:r>
            <a:r>
              <a:rPr lang="en-US" sz="1400" b="1">
                <a:solidFill>
                  <a:srgbClr val="000000"/>
                </a:solidFill>
              </a:rPr>
              <a:t>термография крупных объектов во всех деталях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en-US" sz="1400" b="1">
                <a:solidFill>
                  <a:srgbClr val="000000"/>
                </a:solidFill>
              </a:rPr>
              <a:t>Технология "SiteRecognition":</a:t>
            </a:r>
            <a:r>
              <a:rPr lang="en-US" sz="1400">
                <a:solidFill>
                  <a:srgbClr val="000000"/>
                </a:solidFill>
              </a:rPr>
              <a:t> идентификация объекта измерения и автоматическое управление термограммами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en-US" sz="1400">
                <a:solidFill>
                  <a:srgbClr val="000000"/>
                </a:solidFill>
              </a:rPr>
              <a:t>Представление </a:t>
            </a:r>
            <a:r>
              <a:rPr lang="en-US" sz="1400" b="1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en-US" sz="1400">
                <a:solidFill>
                  <a:srgbClr val="000000"/>
                </a:solidFill>
              </a:rPr>
              <a:t> и </a:t>
            </a:r>
            <a:r>
              <a:rPr lang="en-US" sz="1400" b="1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en-US" sz="1400">
                <a:solidFill>
                  <a:srgbClr val="000000"/>
                </a:solidFill>
              </a:rPr>
              <a:t>Сочетание широкого обзора со стандартным объективом с минимальным фокусным расстоянием 10 см одновременно обеспечивает хорошее разрешение как тонких конструкций, так и крупных объектов в рамках одной термограммы 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Ø"/>
              <a:tabLst>
                <a:tab pos="271463" algn="l"/>
              </a:tabLst>
            </a:pPr>
            <a:r>
              <a:rPr lang="en-US" sz="1400" b="1">
                <a:solidFill>
                  <a:srgbClr val="000000"/>
                </a:solidFill>
              </a:rPr>
              <a:t>Наивысшее разрешение</a:t>
            </a:r>
            <a:r>
              <a:rPr lang="en-US" sz="1400">
                <a:solidFill>
                  <a:srgbClr val="000000"/>
                </a:solidFill>
              </a:rPr>
              <a:t>: в 4 раза больше пикселей для получения термограмм </a:t>
            </a:r>
            <a:r>
              <a:rPr lang="en-US" sz="1400" b="1">
                <a:solidFill>
                  <a:srgbClr val="000000"/>
                </a:solidFill>
              </a:rPr>
              <a:t>наивысшей чёткости</a:t>
            </a:r>
            <a:r>
              <a:rPr lang="en-US" sz="1400">
                <a:solidFill>
                  <a:srgbClr val="000000"/>
                </a:solidFill>
              </a:rPr>
              <a:t>!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609600" y="6003925"/>
            <a:ext cx="7772400" cy="3365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SzPct val="100000"/>
            </a:pPr>
            <a:r>
              <a:rPr lang="en-US" b="1">
                <a:solidFill>
                  <a:srgbClr val="000000"/>
                </a:solidFill>
              </a:rPr>
              <a:t>Качество “Сделано в Германии”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FLIR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1" y="1447801"/>
          <a:ext cx="8525708" cy="5029201"/>
        </p:xfrm>
        <a:graphic>
          <a:graphicData uri="http://schemas.openxmlformats.org/drawingml/2006/table">
            <a:tbl>
              <a:tblPr/>
              <a:tblGrid>
                <a:gridCol w="234841"/>
                <a:gridCol w="2235411"/>
                <a:gridCol w="515749"/>
                <a:gridCol w="515749"/>
                <a:gridCol w="557669"/>
                <a:gridCol w="81374"/>
                <a:gridCol w="1040806"/>
                <a:gridCol w="990600"/>
                <a:gridCol w="842983"/>
                <a:gridCol w="754428"/>
                <a:gridCol w="756098"/>
              </a:tblGrid>
              <a:tr h="136931">
                <a:tc>
                  <a:txBody>
                    <a:bodyPr/>
                    <a:lstStyle/>
                    <a:p>
                      <a:pPr algn="l" fontAlgn="ctr"/>
                      <a:endParaRPr lang="en-GB" sz="600" b="1" i="0" u="none" strike="noStrike" dirty="0">
                        <a:effectLst/>
                        <a:latin typeface="Arial"/>
                      </a:endParaRPr>
                    </a:p>
                  </a:txBody>
                  <a:tcPr marL="6006" marR="6006" marT="600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testo 890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FLIR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04195">
                <a:tc>
                  <a:txBody>
                    <a:bodyPr/>
                    <a:lstStyle/>
                    <a:p>
                      <a:pPr algn="l" fontAlgn="b"/>
                      <a:endParaRPr lang="en-GB" sz="600" b="1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890-1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 (комплект)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T620/T620bx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T640/T640bx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P620/B620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P640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P660/B660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31">
                <a:tc>
                  <a:txBody>
                    <a:bodyPr/>
                    <a:lstStyle/>
                    <a:p>
                      <a:pPr algn="l" fontAlgn="b"/>
                      <a:r>
                        <a:rPr lang="en-GB" sz="6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Немецкий прайс-лист (€)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11 950 €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12 950 €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11 450 €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r>
                        <a:rPr lang="en-GB" sz="600" b="0" i="0" u="none" strike="noStrike" baseline="0" dirty="0" smtClean="0">
                          <a:effectLst/>
                          <a:latin typeface="Arial"/>
                        </a:rPr>
                        <a:t> 090 498 </a:t>
                      </a:r>
                      <a:r>
                        <a:rPr lang="ru-RU" sz="600" b="0" i="0" u="none" strike="noStrike" baseline="0" dirty="0" smtClean="0">
                          <a:effectLst/>
                          <a:latin typeface="Arial"/>
                        </a:rPr>
                        <a:t>руб.</a:t>
                      </a:r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r>
                        <a:rPr lang="ru-RU" sz="600" b="0" i="0" u="none" strike="noStrike" baseline="0" dirty="0" smtClean="0">
                          <a:effectLst/>
                          <a:latin typeface="Arial"/>
                        </a:rPr>
                        <a:t> 361 090 руб.</a:t>
                      </a:r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r>
                        <a:rPr lang="ru-RU" sz="600" b="0" i="0" u="none" strike="noStrike" baseline="0" dirty="0" smtClean="0">
                          <a:effectLst/>
                          <a:latin typeface="Arial"/>
                        </a:rPr>
                        <a:t> 033 899 руб.</a:t>
                      </a:r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r>
                        <a:rPr lang="ru-RU" sz="600" b="0" i="0" u="none" strike="noStrike" baseline="0" dirty="0" smtClean="0">
                          <a:effectLst/>
                          <a:latin typeface="Arial"/>
                        </a:rPr>
                        <a:t> 412 979 руб.</a:t>
                      </a:r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r>
                        <a:rPr lang="ru-RU" sz="600" b="0" i="0" u="none" strike="noStrike" baseline="0" dirty="0" smtClean="0">
                          <a:effectLst/>
                          <a:latin typeface="Arial"/>
                        </a:rPr>
                        <a:t> 427 751 руб.</a:t>
                      </a:r>
                      <a:endParaRPr lang="en-GB" sz="600" b="0" i="0" u="none" strike="noStrike" dirty="0">
                        <a:effectLst/>
                        <a:latin typeface="Arial"/>
                      </a:endParaRP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31">
                <a:tc rowSpan="18">
                  <a:txBody>
                    <a:bodyPr/>
                    <a:lstStyle/>
                    <a:p>
                      <a:pPr algn="ctr" fontAlgn="ctr"/>
                      <a:r>
                        <a:rPr lang="ru-RU" sz="600" b="1" i="0" u="none" strike="noStrike">
                          <a:effectLst/>
                          <a:latin typeface="Arial"/>
                        </a:rPr>
                        <a:t>Технические данные</a:t>
                      </a:r>
                    </a:p>
                  </a:txBody>
                  <a:tcPr marL="6006" marR="6006" marT="600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Детектор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640x480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3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Поле обзора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42° x 32° [Стандарт], 15° x 11° [Теле]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45° x 34° [Стандарт для T620bx], 25° [Стандарт для T620], 15° [Теле]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45° x 34° [Стандарт для T620bx], 25° [Стандарт для T620], 15° [Теле]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24° x 18° [Стандарт], 7° &amp; 12° [Теле], 45° [Широкоугольный]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24° x 18° [Стандарт], 7° &amp; 12° [Теле], 45° [Широкоугольный] [взаимозаменяемость – стандарт для всех объективов]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24° x 18° [Стандарт], 7° &amp; 12° [Теле], 45° [Широкоугольный] [взаимозаменяемость – стандарт для всех объективов]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4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Поле обзора прибора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1,15 мрад [Стандарт], 0,42 мрад [Теле]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1,23 мрад [</a:t>
                      </a:r>
                      <a:r>
                        <a:rPr lang="en-GB" sz="600" b="0" i="0" u="none" strike="noStrike" dirty="0" err="1">
                          <a:effectLst/>
                          <a:latin typeface="Arial"/>
                        </a:rPr>
                        <a:t>bei</a:t>
                      </a:r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 T620bx – </a:t>
                      </a:r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Стандарт], 0,68 мрад [</a:t>
                      </a:r>
                      <a:r>
                        <a:rPr lang="en-GB" sz="600" b="0" i="0" u="none" strike="noStrike" dirty="0" err="1">
                          <a:effectLst/>
                          <a:latin typeface="Arial"/>
                        </a:rPr>
                        <a:t>bei</a:t>
                      </a:r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 T620 – </a:t>
                      </a:r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Теле]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1,23 мрад [</a:t>
                      </a:r>
                      <a:r>
                        <a:rPr lang="en-GB" sz="600" b="0" i="0" u="none" strike="noStrike" dirty="0" err="1">
                          <a:effectLst/>
                          <a:latin typeface="Arial"/>
                        </a:rPr>
                        <a:t>bei</a:t>
                      </a:r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 T620bx – </a:t>
                      </a:r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Стандарт], 0,68 мрад [</a:t>
                      </a:r>
                      <a:r>
                        <a:rPr lang="en-GB" sz="600" b="0" i="0" u="none" strike="noStrike" dirty="0" err="1">
                          <a:effectLst/>
                          <a:latin typeface="Arial"/>
                        </a:rPr>
                        <a:t>bei</a:t>
                      </a:r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 T620 – </a:t>
                      </a:r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Теле]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0,65 мрад [Стандарт]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0,65 мрад [Стандарт]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0,65 мрад [Стандарт]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Мин. расстояние ИК фокусировки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0,1 м [Стандарт]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0,15 м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0,15 м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0,3 м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0,3 м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0,3 м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3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Наивысшее разрешение (Пикселей/поле обзора прибора)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1,280 x 960 пикселей/0,72 мрад [Стандарт], 0,26 мрад [Теле]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ТЭШ (термочувствительность)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&lt; 40 мК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&lt; 50 мК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&lt; 40 мК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&lt; 40 мК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&lt; 30 мК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&lt; 30 мК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Диапазон измерения температуры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-20...350 °C 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-40…650 °C 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-40…2.000 °C  [T]/-40…650°C [B]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-40…500 °C [P]/'-40…120 °C [B]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-40…500 °C 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0" i="0" u="none" strike="noStrike">
                          <a:effectLst/>
                          <a:latin typeface="Arial"/>
                        </a:rPr>
                        <a:t>-40…500 °C/'-40…120 °C [B]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Измерение высоких температур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(2,000 °C)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2.000 °C [T]/(2.000 °C) [B]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(2.000 °C)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(2.000 °C)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(2.000 °C)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39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Погрешность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± 2 % / ± 2 °C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± 2 % / ± 2 °C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± 2 % / ± 2 °C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± 2 % / ± 2 °C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± 2 % / ± 2 °C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± 1°C или ± 1% [в сокращённом диапазоне], ± 2 % / ± 2 °C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Дисплей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4.3"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4.3"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4.3"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5,6"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5,6"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5,6"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Частота обновления изображения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33 Гц для ЕЭС, доп. – 9 Гц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30 Hz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30 Hz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30 Hz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30 Hz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30 Hz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Фокусировка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автоматическая/ручная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Трансфокация/цифровая трансфокация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1…3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1…4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1…8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1…2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1…8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1…8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1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Устройство хранения данных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SD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Время работы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4,5 ч.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4 ч.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4 ч.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3 ч.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3 ч.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3 ч.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Масса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1.600 г.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1,3 кг.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1,3 кг.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effectLst/>
                          <a:latin typeface="Arial"/>
                        </a:rPr>
                        <a:t>1,8 кг.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1,8 кг.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effectLst/>
                          <a:latin typeface="Arial"/>
                        </a:rPr>
                        <a:t>1,8 кг.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Цветовые палитры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Видоискатель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600" b="0" i="0" u="none" strike="noStrike">
                        <a:effectLst/>
                        <a:latin typeface="Arial"/>
                      </a:endParaRPr>
                    </a:p>
                  </a:txBody>
                  <a:tcPr marL="6006" marR="6006" marT="60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 dirty="0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6006" marR="6006" marT="60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FLIR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1" y="1434827"/>
          <a:ext cx="8458198" cy="5029197"/>
        </p:xfrm>
        <a:graphic>
          <a:graphicData uri="http://schemas.openxmlformats.org/drawingml/2006/table">
            <a:tbl>
              <a:tblPr/>
              <a:tblGrid>
                <a:gridCol w="228599"/>
                <a:gridCol w="2222093"/>
                <a:gridCol w="511664"/>
                <a:gridCol w="511664"/>
                <a:gridCol w="716979"/>
                <a:gridCol w="76200"/>
                <a:gridCol w="1066800"/>
                <a:gridCol w="762000"/>
                <a:gridCol w="863633"/>
                <a:gridCol w="748455"/>
                <a:gridCol w="750111"/>
              </a:tblGrid>
              <a:tr h="107044">
                <a:tc>
                  <a:txBody>
                    <a:bodyPr/>
                    <a:lstStyle/>
                    <a:p>
                      <a:pPr algn="l" fontAlgn="ctr"/>
                      <a:endParaRPr lang="en-GB" sz="500" b="1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testo 890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GB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FLIR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9627">
                <a:tc>
                  <a:txBody>
                    <a:bodyPr/>
                    <a:lstStyle/>
                    <a:p>
                      <a:pPr algn="l" fontAlgn="b"/>
                      <a:endParaRPr lang="en-GB" sz="500" b="1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500" b="0" i="0" u="none" strike="noStrike" dirty="0">
                        <a:effectLst/>
                        <a:latin typeface="Arial"/>
                      </a:endParaRPr>
                    </a:p>
                  </a:txBody>
                  <a:tcPr marL="4695" marR="4695" marT="46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890-1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890-2 (комплект)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1" i="0" u="none" strike="noStrike">
                          <a:effectLst/>
                          <a:latin typeface="Arial"/>
                        </a:rPr>
                        <a:t>T620/T620bx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1" i="0" u="none" strike="noStrike">
                          <a:effectLst/>
                          <a:latin typeface="Arial"/>
                        </a:rPr>
                        <a:t>T640/T640bx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1" i="0" u="none" strike="noStrike">
                          <a:effectLst/>
                          <a:latin typeface="Arial"/>
                        </a:rPr>
                        <a:t>P620/B620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1" i="0" u="none" strike="noStrike">
                          <a:effectLst/>
                          <a:latin typeface="Arial"/>
                        </a:rPr>
                        <a:t>P640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1" i="0" u="none" strike="noStrike">
                          <a:effectLst/>
                          <a:latin typeface="Arial"/>
                        </a:rPr>
                        <a:t>P660/B660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effectLst/>
                          <a:latin typeface="Arial"/>
                        </a:rPr>
                        <a:t>Анализ</a:t>
                      </a:r>
                    </a:p>
                  </a:txBody>
                  <a:tcPr marL="4695" marR="4695" marT="469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Измерительные точки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Горячие-холодные точки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Измерения областей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Изотермы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Функция тревоги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Дифференциальная температура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1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Картина распределения влаги (ручной ввод)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3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Измерение влаги радиозондом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)***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)***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 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Технология </a:t>
                      </a:r>
                      <a:r>
                        <a:rPr lang="en-GB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IR-Fusion®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в программном обеспечении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Картинка в картинке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effectLst/>
                          <a:latin typeface="Arial"/>
                        </a:rPr>
                        <a:t>Функциональные узлы</a:t>
                      </a:r>
                    </a:p>
                  </a:txBody>
                  <a:tcPr marL="4695" marR="4695" marT="469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Поворотный дисплей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Поворотная рукоятка 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Сенсорный экран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Сменный объектив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Запись голоса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Bluetooth**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Bluetooth**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Bluetooth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Цифровая камера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3,1 МП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МП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МП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 МП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 МП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 МП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СД-индикаторы питания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Панорамный обзор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Копирование через </a:t>
                      </a:r>
                      <a:r>
                        <a:rPr lang="en-GB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USB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Лазер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04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Лазерный маркер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</a:t>
                      </a:r>
                      <a:endParaRPr lang="en-GB" sz="500" b="0" i="0" u="none" strike="noStrike">
                        <a:solidFill>
                          <a:srgbClr val="000000"/>
                        </a:solidFill>
                        <a:effectLst/>
                        <a:latin typeface="Wingdings"/>
                      </a:endParaRP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2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Распознавание объектов измерений и управление изображениями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 </a:t>
                      </a:r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[</a:t>
                      </a:r>
                      <a:r>
                        <a:rPr lang="ru-RU" sz="500" b="0" i="0" u="none" strike="noStrike">
                          <a:effectLst/>
                          <a:latin typeface="Arial"/>
                        </a:rPr>
                        <a:t>только распознавание]</a:t>
                      </a:r>
                      <a:endParaRPr lang="ru-RU" sz="500" b="0" i="0" u="none" strike="noStrike">
                        <a:effectLst/>
                        <a:latin typeface="Wingdings"/>
                      </a:endParaRP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Регистрирование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Нерадиометрическое видео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Непрерывная передача данных через USB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Непрерывная передача данных через SD, WIFI/USB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Непрерывная передача данных через SD, WIFI/USB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Непрерывная передача данных через USB/(WIFI) 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Непрерывная передача данных через SD, WIFI/USB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Непрерывная передача данных через SD, WIFI/USB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Полное радиометрическое видео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-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RAM/SD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RAM/SD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Дистанционное управление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(Непрерывная передача данных через USB)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9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>
                          <a:effectLst/>
                          <a:latin typeface="Arial"/>
                        </a:rPr>
                        <a:t>Принадлежности</a:t>
                      </a:r>
                    </a:p>
                  </a:txBody>
                  <a:tcPr marL="4695" marR="4695" marT="469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Защитный фильтр объектива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–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Устройство быстрой зарядки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10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Дополнительный аккумулятор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solidFill>
                            <a:srgbClr val="000000"/>
                          </a:solidFill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500" b="0" i="0" u="none" strike="noStrike">
                        <a:effectLst/>
                        <a:latin typeface="Arial"/>
                      </a:endParaRPr>
                    </a:p>
                  </a:txBody>
                  <a:tcPr marL="4695" marR="4695" marT="46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500" b="0" i="0" u="none" strike="noStrike" dirty="0">
                          <a:effectLst/>
                          <a:latin typeface="Arial"/>
                        </a:rPr>
                        <a:t>(</a:t>
                      </a:r>
                      <a:r>
                        <a:rPr lang="en-GB" sz="500" b="0" i="0" u="none" strike="noStrike" dirty="0">
                          <a:effectLst/>
                          <a:latin typeface="Wingdings"/>
                        </a:rPr>
                        <a:t>ü</a:t>
                      </a:r>
                      <a:r>
                        <a:rPr lang="en-GB" sz="500" b="0" i="0" u="none" strike="noStrike" dirty="0">
                          <a:effectLst/>
                          <a:latin typeface="Arial"/>
                        </a:rPr>
                        <a:t>)</a:t>
                      </a:r>
                    </a:p>
                  </a:txBody>
                  <a:tcPr marL="4695" marR="4695" marT="46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FLIR T6xx/T6xxbx</a:t>
            </a:r>
          </a:p>
        </p:txBody>
      </p:sp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FLIR T6xx/T6xxbx</a:t>
            </a:r>
          </a:p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Чем testo 890 лучше?</a:t>
            </a:r>
          </a:p>
        </p:txBody>
      </p:sp>
      <p:pic>
        <p:nvPicPr>
          <p:cNvPr id="22531" name="Picture 7" descr="ANd9GcTFj-lh-E-XM7pCvroajAr1HB9EdqoXO7JbdXRu3CEkPoYu8Lla1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09800"/>
            <a:ext cx="248602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9" descr="ANd9GcQrcUa9bptaAbuUHkpWSn2gtLNHf1UdcTZCUlJkiQqvExS6PxO_6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4191000"/>
            <a:ext cx="22574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3257550" y="1371600"/>
            <a:ext cx="5734050" cy="42672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Наивысшее разрешение, количество пикселей: 1280x960 (против 640x480)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Минимальное расстояние фокусировки: 0,1 м (против 0,15 м)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Сочетание поворотного дисплея и поворотной рукоятки, стабильность термографии из любого положения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Мастер панорамного обзора, возможность добавления 9 отдельных термограмм к большой термограмме для получения термограмм крупных объектов во всех деталях 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Представление распределения поверхностной влажности в % ОВ и функция заблаговременного предупреждения об образовании плесени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Полностью радиометрическое видеоизмерение, включая функцию регистрирования, позволяет анализировать динамику распределения теплоты за определённый период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Удобство создания отчётов с использованием программы IRSoft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Защитный фильтр объектива обеспечивает защиту от пыли и царапин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533400"/>
            <a:ext cx="8077200" cy="6096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Главные коммерческие аргументы в пользу testo 890 против FLIR T6xx/T6xxbx</a:t>
            </a:r>
          </a:p>
        </p:txBody>
      </p:sp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610600" cy="5029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Безопасность и удобство</a:t>
            </a:r>
            <a:r>
              <a:rPr lang="en-US" sz="1800">
                <a:solidFill>
                  <a:srgbClr val="000000"/>
                </a:solidFill>
              </a:rPr>
              <a:t> термографии из любого положения, благодаря поворотным дисплею и рукоятке, а также благодаря отсутствию отвлекающих бликов на дисплее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Мастер панорамного обзора – термография </a:t>
            </a:r>
            <a:r>
              <a:rPr lang="en-US" sz="1800" b="1">
                <a:solidFill>
                  <a:srgbClr val="000000"/>
                </a:solidFill>
              </a:rPr>
              <a:t>крупных объектов во всех деталях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Технология "SiteRecognition": </a:t>
            </a:r>
            <a:r>
              <a:rPr lang="en-US" sz="1800">
                <a:solidFill>
                  <a:srgbClr val="000000"/>
                </a:solidFill>
              </a:rPr>
              <a:t>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Полностью радиометрическое видеоизмерение, включая функцию регистрирования</a:t>
            </a:r>
            <a:r>
              <a:rPr lang="en-US" sz="1800">
                <a:solidFill>
                  <a:srgbClr val="000000"/>
                </a:solidFill>
              </a:rPr>
              <a:t>, позволяет анализировать динамику распределения теплоты за определённый период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Представление </a:t>
            </a:r>
            <a:r>
              <a:rPr lang="en-US" sz="1800" b="1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en-US" sz="1800">
                <a:solidFill>
                  <a:srgbClr val="000000"/>
                </a:solidFill>
              </a:rPr>
              <a:t> и </a:t>
            </a:r>
            <a:r>
              <a:rPr lang="en-US" sz="1800" b="1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</a:p>
          <a:p>
            <a:pPr marL="457200" indent="-457200" eaLnBrk="0" hangingPunct="0">
              <a:spcBef>
                <a:spcPct val="50000"/>
              </a:spcBef>
              <a:buClr>
                <a:srgbClr val="000000"/>
              </a:buClr>
              <a:buFont typeface="Wingdings" pitchFamily="2" charset="2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Наивысшее разрешение до </a:t>
            </a:r>
            <a:r>
              <a:rPr lang="en-US" sz="1800" b="1">
                <a:solidFill>
                  <a:srgbClr val="000000"/>
                </a:solidFill>
              </a:rPr>
              <a:t>мегапиксельного разрешения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testo 890 против FLIR серий P/B</a:t>
            </a:r>
          </a:p>
        </p:txBody>
      </p:sp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2667000" cy="685800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FLIR серии P</a:t>
            </a:r>
          </a:p>
          <a:p>
            <a:pPr algn="ctr" eaLnBrk="0" hangingPunct="0">
              <a:buSzPct val="100000"/>
            </a:pPr>
            <a:r>
              <a:rPr lang="en-US" sz="1400" b="1">
                <a:solidFill>
                  <a:srgbClr val="000000"/>
                </a:solidFill>
              </a:rPr>
              <a:t>Чем testo 890 лучше?</a:t>
            </a:r>
          </a:p>
        </p:txBody>
      </p:sp>
      <p:pic>
        <p:nvPicPr>
          <p:cNvPr id="24579" name="Picture 8" descr="ANd9GcRU_HMrkBxfe8e70wzCygXR383S6tMYX2s1w_DelwVCjEWaj4phw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150" y="2209800"/>
            <a:ext cx="14668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10" descr="ANd9GcTQz1hP5bItx3sRAOYbTA3pGgfd4-H_xSuqDwTeOieMuIQ8Aw5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962400"/>
            <a:ext cx="23907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11"/>
          <p:cNvSpPr txBox="1">
            <a:spLocks noChangeArrowheads="1"/>
          </p:cNvSpPr>
          <p:nvPr/>
        </p:nvSpPr>
        <p:spPr bwMode="auto">
          <a:xfrm>
            <a:off x="3257550" y="1371600"/>
            <a:ext cx="5734050" cy="5181600"/>
          </a:xfrm>
          <a:prstGeom prst="rect">
            <a:avLst/>
          </a:prstGeom>
          <a:solidFill>
            <a:srgbClr val="FFFFFF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Наивысшее разрешение, количество пикселей: 1280x960 (против 640x480)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Минимальное расстояние фокусировки: 0,1 м (против 0,3 м)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Интуитивно-понятное гибридное управление с помощью джойстика и сенсорного экрана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Мастер панорамного обзора, возможность добавления 9 отдельных термограмм к большой термограмме для получения термограмм крупных объектов во всех деталях (приборы FLIR серий P/B поддерживают добавление термограмм только через программу FLIR BuildIR)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Технология "SiteRecognition": Идентификация объекта измерения с использованием автоматического управления термограммами для экономии требуемого для управления времени в пользу более существенных задач (против P620/B620 и P620/B620 приборы P660/B660 поддерживают идентификацию объектов измерения через GPS, однако возникают проблемы при использовании данных приборов внутри зданий)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Представление распределения поверхностной влажности в % ОВ и функция заблаговременного предупреждения об образовании плесени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Полностью радиометрическое видеоизмерение, включая функцию регистрирования, позволяет анализировать динамику распределения теплоты за определённый период (против P/B 620)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Ресурс свыше 4,5 часов работы (против 3 часов)</a:t>
            </a:r>
          </a:p>
          <a:p>
            <a:pPr marL="285750" indent="-285750" eaLnBrk="0" hangingPunct="0">
              <a:lnSpc>
                <a:spcPct val="120000"/>
              </a:lnSpc>
              <a:buFont typeface="Wingdings" pitchFamily="2" charset="2"/>
              <a:buChar char="Ø"/>
            </a:pPr>
            <a:r>
              <a:rPr lang="en-US" sz="1200">
                <a:solidFill>
                  <a:srgbClr val="000000"/>
                </a:solidFill>
              </a:rPr>
              <a:t>Удобство создания отчётов с использованием программы IRSoft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533400"/>
            <a:ext cx="8077200" cy="6096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Главные коммерческие аргументы в пользу testo 890 против FLIR серий P/B</a:t>
            </a:r>
          </a:p>
        </p:txBody>
      </p:sp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457200" y="1524000"/>
            <a:ext cx="8610600" cy="3810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50000"/>
              </a:spcBef>
              <a:buClr>
                <a:srgbClr val="000000"/>
              </a:buClr>
              <a:buFont typeface="Arial" charset="0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Интуитивно-понятное гибридное управление</a:t>
            </a:r>
            <a:r>
              <a:rPr lang="en-US" sz="1800">
                <a:solidFill>
                  <a:srgbClr val="000000"/>
                </a:solidFill>
              </a:rPr>
              <a:t> с помощью джойстика и сенсорного экрана</a:t>
            </a:r>
          </a:p>
          <a:p>
            <a:pPr marL="342900" indent="-342900" eaLnBrk="0" hangingPunct="0">
              <a:spcBef>
                <a:spcPct val="50000"/>
              </a:spcBef>
              <a:buClr>
                <a:srgbClr val="000000"/>
              </a:buClr>
              <a:buFont typeface="Arial" charset="0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Сочетание широкого обзора со стандартным объективом с минимальным фокусным расстоянием 10 см </a:t>
            </a:r>
            <a:r>
              <a:rPr lang="en-US" sz="1800" b="1">
                <a:solidFill>
                  <a:srgbClr val="000000"/>
                </a:solidFill>
              </a:rPr>
              <a:t>одновременно обеспечивает хорошее разрешение как тонких конструкций, так и крупных объектов в рамках одной термограммы</a:t>
            </a:r>
            <a:r>
              <a:rPr lang="en-US" sz="1800">
                <a:solidFill>
                  <a:srgbClr val="000000"/>
                </a:solidFill>
              </a:rPr>
              <a:t> </a:t>
            </a:r>
          </a:p>
          <a:p>
            <a:pPr marL="342900" indent="-342900" eaLnBrk="0" hangingPunct="0">
              <a:spcBef>
                <a:spcPct val="50000"/>
              </a:spcBef>
              <a:buClr>
                <a:srgbClr val="000000"/>
              </a:buClr>
              <a:buFont typeface="Arial" charset="0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Мастер панорамного обзора  – термография </a:t>
            </a:r>
            <a:r>
              <a:rPr lang="en-US" sz="1800" b="1">
                <a:solidFill>
                  <a:srgbClr val="000000"/>
                </a:solidFill>
              </a:rPr>
              <a:t>крупных объектов во всех деталях</a:t>
            </a:r>
            <a:r>
              <a:rPr lang="en-US" sz="1800">
                <a:solidFill>
                  <a:srgbClr val="000000"/>
                </a:solidFill>
              </a:rPr>
              <a:t> (приборы FLIR серий P/B только через дополнительную программу BuildIR)</a:t>
            </a:r>
          </a:p>
          <a:p>
            <a:pPr marL="342900" indent="-342900" eaLnBrk="0" hangingPunct="0">
              <a:spcBef>
                <a:spcPct val="50000"/>
              </a:spcBef>
              <a:buClr>
                <a:srgbClr val="000000"/>
              </a:buClr>
              <a:buFont typeface="Arial" charset="0"/>
              <a:buAutoNum type="arabicPeriod"/>
            </a:pPr>
            <a:r>
              <a:rPr lang="en-US" sz="1800" b="1">
                <a:solidFill>
                  <a:srgbClr val="000000"/>
                </a:solidFill>
              </a:rPr>
              <a:t>Технология "SiteRecognition"</a:t>
            </a:r>
            <a:r>
              <a:rPr lang="en-US" sz="1800">
                <a:solidFill>
                  <a:srgbClr val="000000"/>
                </a:solidFill>
              </a:rPr>
              <a:t>: Идентификация объекта измерения с использованием автоматического управления термограммами для экономии времени для более существенных задач!</a:t>
            </a:r>
          </a:p>
          <a:p>
            <a:pPr marL="342900" indent="-342900" eaLnBrk="0" hangingPunct="0">
              <a:spcBef>
                <a:spcPct val="50000"/>
              </a:spcBef>
              <a:buClr>
                <a:srgbClr val="000000"/>
              </a:buClr>
              <a:buFont typeface="Arial" charset="0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Представление </a:t>
            </a:r>
            <a:r>
              <a:rPr lang="en-US" sz="1800" b="1">
                <a:solidFill>
                  <a:srgbClr val="000000"/>
                </a:solidFill>
              </a:rPr>
              <a:t>распределения поверхностной влажности в % ОВ</a:t>
            </a:r>
            <a:r>
              <a:rPr lang="en-US" sz="1800">
                <a:solidFill>
                  <a:srgbClr val="000000"/>
                </a:solidFill>
              </a:rPr>
              <a:t> и </a:t>
            </a:r>
            <a:r>
              <a:rPr lang="en-US" sz="1800" b="1">
                <a:solidFill>
                  <a:srgbClr val="000000"/>
                </a:solidFill>
              </a:rPr>
              <a:t>функция заблаговременного предупреждения об образовании плесени</a:t>
            </a:r>
          </a:p>
          <a:p>
            <a:pPr marL="342900" indent="-342900" eaLnBrk="0" hangingPunct="0">
              <a:spcBef>
                <a:spcPct val="50000"/>
              </a:spcBef>
              <a:buClr>
                <a:srgbClr val="000000"/>
              </a:buClr>
              <a:buFont typeface="Arial" charset="0"/>
              <a:buAutoNum type="arabicPeriod"/>
            </a:pPr>
            <a:r>
              <a:rPr lang="en-US" sz="1800">
                <a:solidFill>
                  <a:srgbClr val="000000"/>
                </a:solidFill>
              </a:rPr>
              <a:t>Наивысшее разрешение </a:t>
            </a:r>
            <a:r>
              <a:rPr lang="en-US" sz="1800" b="1">
                <a:solidFill>
                  <a:srgbClr val="000000"/>
                </a:solidFill>
              </a:rPr>
              <a:t>до мегапиксельного разрешения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sto_Template_DE">
  <a:themeElements>
    <a:clrScheme name="Testo_Template_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6600"/>
      </a:accent1>
      <a:accent2>
        <a:srgbClr val="C0C0C0"/>
      </a:accent2>
      <a:accent3>
        <a:srgbClr val="FFFFFF"/>
      </a:accent3>
      <a:accent4>
        <a:srgbClr val="000000"/>
      </a:accent4>
      <a:accent5>
        <a:srgbClr val="FFB8AA"/>
      </a:accent5>
      <a:accent6>
        <a:srgbClr val="AEAEAE"/>
      </a:accent6>
      <a:hlink>
        <a:srgbClr val="777777"/>
      </a:hlink>
      <a:folHlink>
        <a:srgbClr val="D3D3C1"/>
      </a:folHlink>
    </a:clrScheme>
    <a:fontScheme name="Testo_Template_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sto_Template_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6600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AEAEAE"/>
        </a:accent6>
        <a:hlink>
          <a:srgbClr val="777777"/>
        </a:hlink>
        <a:folHlink>
          <a:srgbClr val="D3D3C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U:\Vorlagen\Office2000\Testo_Template_DE.pot</Template>
  <TotalTime>172</TotalTime>
  <Words>1485</Words>
  <Application>Microsoft Office PowerPoint</Application>
  <PresentationFormat>Экран (4:3)</PresentationFormat>
  <Paragraphs>148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Wingdings</vt:lpstr>
      <vt:lpstr>Testo_Template_DE</vt:lpstr>
      <vt:lpstr>Testo_Template_DE</vt:lpstr>
      <vt:lpstr>Сравнение testo 890 с приборами-конкурентами</vt:lpstr>
      <vt:lpstr>Предварительное ознакомление </vt:lpstr>
      <vt:lpstr>Предварительное ознакомление </vt:lpstr>
      <vt:lpstr>testo 890 против FLIR</vt:lpstr>
      <vt:lpstr>testo 890 против FLIR</vt:lpstr>
      <vt:lpstr>testo 890 против FLIR T6xx/T6xxbx</vt:lpstr>
      <vt:lpstr>Главные коммерческие аргументы в пользу testo 890 против FLIR T6xx/T6xxbx</vt:lpstr>
      <vt:lpstr>testo 890 против FLIR серий P/B</vt:lpstr>
      <vt:lpstr>Главные коммерческие аргументы в пользу testo 890 против FLIR серий P/B</vt:lpstr>
      <vt:lpstr>testo 890 против NEC</vt:lpstr>
      <vt:lpstr>testo 890 против NEC</vt:lpstr>
      <vt:lpstr>testo 890 против NEC H2640</vt:lpstr>
      <vt:lpstr>Главные коммерческие аргументы в пользу testo 890 против NEC H2640</vt:lpstr>
      <vt:lpstr>testo 890 против Electrophysics</vt:lpstr>
      <vt:lpstr>testo 890 против Electrophysics</vt:lpstr>
      <vt:lpstr>testo 890 против Electrophysics Hotshot HD</vt:lpstr>
      <vt:lpstr>Главные коммерческие аргументы в пользу testo 890 против Electrophysics Hotshot HD</vt:lpstr>
      <vt:lpstr>testo 890 против Infratec</vt:lpstr>
      <vt:lpstr>testo 890 против Infratec</vt:lpstr>
      <vt:lpstr>testo 890 против Infratec Variocam hr inspect серии 600</vt:lpstr>
      <vt:lpstr>Главные коммерческие аргументы в пользу testo 890  против Infratec Variocam hr inspect серии 600</vt:lpstr>
    </vt:vector>
  </TitlesOfParts>
  <Manager>Michael Thurn</Manager>
  <Company>Testo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Wettbewerbsvergleich</dc:title>
  <dc:creator>1000len-roc</dc:creator>
  <cp:lastModifiedBy>Admin</cp:lastModifiedBy>
  <cp:revision>471</cp:revision>
  <cp:lastPrinted>1601-01-01T00:00:00Z</cp:lastPrinted>
  <dcterms:created xsi:type="dcterms:W3CDTF">2009-06-29T07:57:02Z</dcterms:created>
  <dcterms:modified xsi:type="dcterms:W3CDTF">2013-11-26T18:25:14Z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bteilung">
    <vt:lpwstr>Marketing-Kommunikation</vt:lpwstr>
  </property>
  <property fmtid="{D5CDD505-2E9C-101B-9397-08002B2CF9AE}" pid="3" name="Sprache">
    <vt:lpwstr>Deutsch</vt:lpwstr>
  </property>
  <property fmtid="{D5CDD505-2E9C-101B-9397-08002B2CF9AE}" pid="4" name="Status">
    <vt:lpwstr>in Bearbeitung</vt:lpwstr>
  </property>
  <property fmtid="{D5CDD505-2E9C-101B-9397-08002B2CF9AE}" pid="5" name="Quelle">
    <vt:lpwstr>Testotemplate</vt:lpwstr>
  </property>
</Properties>
</file>