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586" r:id="rId2"/>
    <p:sldId id="587" r:id="rId3"/>
    <p:sldId id="588" r:id="rId4"/>
    <p:sldId id="457" r:id="rId5"/>
    <p:sldId id="579" r:id="rId6"/>
    <p:sldId id="527" r:id="rId7"/>
    <p:sldId id="551" r:id="rId8"/>
    <p:sldId id="552" r:id="rId9"/>
    <p:sldId id="553" r:id="rId10"/>
    <p:sldId id="554" r:id="rId11"/>
    <p:sldId id="566" r:id="rId12"/>
    <p:sldId id="555" r:id="rId13"/>
    <p:sldId id="580" r:id="rId14"/>
    <p:sldId id="556" r:id="rId15"/>
    <p:sldId id="557" r:id="rId16"/>
    <p:sldId id="558" r:id="rId17"/>
    <p:sldId id="581" r:id="rId18"/>
    <p:sldId id="559" r:id="rId19"/>
    <p:sldId id="560" r:id="rId20"/>
    <p:sldId id="561" r:id="rId21"/>
    <p:sldId id="562" r:id="rId2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rgbClr val="FF0000"/>
    </p:penClr>
  </p:showPr>
  <p:clrMru>
    <a:srgbClr val="009DA0"/>
    <a:srgbClr val="6BB98F"/>
    <a:srgbClr val="FFD356"/>
    <a:srgbClr val="FFA3FF"/>
    <a:srgbClr val="E3E2D7"/>
    <a:srgbClr val="D7D7D7"/>
    <a:srgbClr val="ACE8B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02" autoAdjust="0"/>
    <p:restoredTop sz="98538" autoAdjust="0"/>
  </p:normalViewPr>
  <p:slideViewPr>
    <p:cSldViewPr>
      <p:cViewPr>
        <p:scale>
          <a:sx n="110" d="100"/>
          <a:sy n="110" d="100"/>
        </p:scale>
        <p:origin x="-630" y="174"/>
      </p:cViewPr>
      <p:guideLst>
        <p:guide orient="horz" pos="2160"/>
        <p:guide orient="horz" pos="3552"/>
        <p:guide orient="horz" pos="1296"/>
        <p:guide orient="horz" pos="1104"/>
        <p:guide orient="horz" pos="3888"/>
        <p:guide pos="2880"/>
        <p:guide pos="240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1362075"/>
            <a:ext cx="4457700" cy="3343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9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995863"/>
            <a:ext cx="4984750" cy="401161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vert="horz" wrap="square" lIns="95565" tIns="47783" rIns="95565" bIns="47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alpha val="50195"/>
            </a:schemeClr>
          </a:solidFill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6" descr="Titelfolienmotiv_PPT_2_CMYK_klein"/>
          <p:cNvPicPr>
            <a:picLocks noChangeAspect="1" noChangeArrowheads="1"/>
          </p:cNvPicPr>
          <p:nvPr/>
        </p:nvPicPr>
        <p:blipFill>
          <a:blip r:embed="rId2"/>
          <a:srcRect t="62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30"/>
          <p:cNvGrpSpPr>
            <a:grpSpLocks/>
          </p:cNvGrpSpPr>
          <p:nvPr/>
        </p:nvGrpSpPr>
        <p:grpSpPr bwMode="auto">
          <a:xfrm>
            <a:off x="0" y="228600"/>
            <a:ext cx="9144000" cy="1149350"/>
            <a:chOff x="0" y="109"/>
            <a:chExt cx="3072" cy="386"/>
          </a:xfrm>
        </p:grpSpPr>
        <p:sp>
          <p:nvSpPr>
            <p:cNvPr id="6" name="Line 1031"/>
            <p:cNvSpPr>
              <a:spLocks noChangeShapeType="1"/>
            </p:cNvSpPr>
            <p:nvPr/>
          </p:nvSpPr>
          <p:spPr bwMode="auto">
            <a:xfrm flipH="1">
              <a:off x="647" y="303"/>
              <a:ext cx="2425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sp>
          <p:nvSpPr>
            <p:cNvPr id="7" name="Line 1032"/>
            <p:cNvSpPr>
              <a:spLocks noChangeShapeType="1"/>
            </p:cNvSpPr>
            <p:nvPr/>
          </p:nvSpPr>
          <p:spPr bwMode="auto">
            <a:xfrm flipH="1">
              <a:off x="0" y="303"/>
              <a:ext cx="196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pic>
          <p:nvPicPr>
            <p:cNvPr id="8" name="Picture 1033" descr="Logo_Maxi_Lini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DAEDF8"/>
                </a:clrFrom>
                <a:clrTo>
                  <a:srgbClr val="DAED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" y="109"/>
              <a:ext cx="406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036"/>
          <p:cNvGrpSpPr>
            <a:grpSpLocks/>
          </p:cNvGrpSpPr>
          <p:nvPr/>
        </p:nvGrpSpPr>
        <p:grpSpPr bwMode="auto">
          <a:xfrm>
            <a:off x="0" y="228600"/>
            <a:ext cx="9144000" cy="1149350"/>
            <a:chOff x="0" y="109"/>
            <a:chExt cx="3072" cy="386"/>
          </a:xfrm>
        </p:grpSpPr>
        <p:sp>
          <p:nvSpPr>
            <p:cNvPr id="10" name="Line 1037"/>
            <p:cNvSpPr>
              <a:spLocks noChangeShapeType="1"/>
            </p:cNvSpPr>
            <p:nvPr/>
          </p:nvSpPr>
          <p:spPr bwMode="auto">
            <a:xfrm flipH="1">
              <a:off x="647" y="303"/>
              <a:ext cx="2425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sp>
          <p:nvSpPr>
            <p:cNvPr id="11" name="Line 1038"/>
            <p:cNvSpPr>
              <a:spLocks noChangeShapeType="1"/>
            </p:cNvSpPr>
            <p:nvPr/>
          </p:nvSpPr>
          <p:spPr bwMode="auto">
            <a:xfrm flipH="1">
              <a:off x="0" y="303"/>
              <a:ext cx="196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pic>
          <p:nvPicPr>
            <p:cNvPr id="12" name="Picture 1039" descr="Logo_Maxi_Lini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DAEDF8"/>
                </a:clrFrom>
                <a:clrTo>
                  <a:srgbClr val="DAED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" y="109"/>
              <a:ext cx="406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1041"/>
          <p:cNvSpPr>
            <a:spLocks noChangeArrowheads="1"/>
          </p:cNvSpPr>
          <p:nvPr/>
        </p:nvSpPr>
        <p:spPr bwMode="auto">
          <a:xfrm>
            <a:off x="5867400" y="508000"/>
            <a:ext cx="288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marL="185738" indent="-185738" algn="r" eaLnBrk="0" hangingPunct="0">
              <a:spcAft>
                <a:spcPct val="60000"/>
              </a:spcAft>
              <a:buSzPct val="100000"/>
              <a:defRPr/>
            </a:pPr>
            <a:r>
              <a:rPr lang="en-US" sz="1200" b="0">
                <a:solidFill>
                  <a:srgbClr val="999999"/>
                </a:solidFill>
              </a:rPr>
              <a:t>Посвящая себя будущему</a:t>
            </a:r>
          </a:p>
        </p:txBody>
      </p:sp>
      <p:grpSp>
        <p:nvGrpSpPr>
          <p:cNvPr id="14" name="Group 1042"/>
          <p:cNvGrpSpPr>
            <a:grpSpLocks/>
          </p:cNvGrpSpPr>
          <p:nvPr/>
        </p:nvGrpSpPr>
        <p:grpSpPr bwMode="auto">
          <a:xfrm>
            <a:off x="0" y="228600"/>
            <a:ext cx="9144000" cy="1149350"/>
            <a:chOff x="0" y="109"/>
            <a:chExt cx="3072" cy="386"/>
          </a:xfrm>
        </p:grpSpPr>
        <p:sp>
          <p:nvSpPr>
            <p:cNvPr id="15" name="Line 1043"/>
            <p:cNvSpPr>
              <a:spLocks noChangeShapeType="1"/>
            </p:cNvSpPr>
            <p:nvPr/>
          </p:nvSpPr>
          <p:spPr bwMode="auto">
            <a:xfrm flipH="1">
              <a:off x="647" y="303"/>
              <a:ext cx="2425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sp>
          <p:nvSpPr>
            <p:cNvPr id="16" name="Line 1044"/>
            <p:cNvSpPr>
              <a:spLocks noChangeShapeType="1"/>
            </p:cNvSpPr>
            <p:nvPr/>
          </p:nvSpPr>
          <p:spPr bwMode="auto">
            <a:xfrm flipH="1">
              <a:off x="0" y="303"/>
              <a:ext cx="196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pic>
          <p:nvPicPr>
            <p:cNvPr id="17" name="Picture 1045" descr="Logo_Maxi_Lini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DAEDF8"/>
                </a:clrFrom>
                <a:clrTo>
                  <a:srgbClr val="DAED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" y="109"/>
              <a:ext cx="406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3524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</p:spPr>
        <p:txBody>
          <a:bodyPr bIns="36000" anchor="b"/>
          <a:lstStyle>
            <a:lvl1pPr algn="ctr">
              <a:defRPr sz="4800"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363525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838200"/>
            <a:ext cx="20193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9055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80772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8001000" cy="50292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924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447800"/>
            <a:ext cx="3924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ge_Verlauf Kopie"/>
          <p:cNvPicPr>
            <a:picLocks noChangeAspect="1" noChangeArrowheads="1"/>
          </p:cNvPicPr>
          <p:nvPr/>
        </p:nvPicPr>
        <p:blipFill>
          <a:blip r:embed="rId14"/>
          <a:srcRect b="30936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test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458200" y="66294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180000" bIns="0" anchor="ctr"/>
          <a:lstStyle/>
          <a:p>
            <a:pPr algn="r" eaLnBrk="0" hangingPunct="0">
              <a:buSzPct val="100000"/>
              <a:defRPr/>
            </a:pPr>
            <a:fld id="{6BB34D6B-E8B4-49EA-90EB-85106204AAC3}" type="slidenum">
              <a:rPr lang="en-US" sz="800" b="0">
                <a:solidFill>
                  <a:srgbClr val="808080"/>
                </a:solidFill>
              </a:rPr>
              <a:pPr algn="r" eaLnBrk="0" hangingPunct="0">
                <a:buSzPct val="100000"/>
                <a:defRPr/>
              </a:pPr>
              <a:t>‹#›</a:t>
            </a:fld>
            <a:r>
              <a:rPr lang="en-US" sz="800" b="0">
                <a:solidFill>
                  <a:srgbClr val="808080"/>
                </a:solidFill>
              </a:rPr>
              <a:t>/21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1027113" y="481013"/>
            <a:ext cx="8116887" cy="0"/>
          </a:xfrm>
          <a:prstGeom prst="line">
            <a:avLst/>
          </a:prstGeom>
          <a:noFill/>
          <a:ln w="158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0" y="481013"/>
            <a:ext cx="311150" cy="0"/>
          </a:xfrm>
          <a:prstGeom prst="line">
            <a:avLst/>
          </a:prstGeom>
          <a:noFill/>
          <a:ln w="158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0" y="1216025"/>
            <a:ext cx="9144000" cy="0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0" y="6629400"/>
            <a:ext cx="9144000" cy="0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294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0" rIns="18000" bIns="0" anchor="ctr"/>
          <a:lstStyle/>
          <a:p>
            <a:pPr algn="r" eaLnBrk="0" hangingPunct="0">
              <a:buSzPct val="100000"/>
              <a:defRPr/>
            </a:pPr>
            <a:r>
              <a:rPr lang="en-US" sz="800">
                <a:solidFill>
                  <a:srgbClr val="808080"/>
                </a:solidFill>
              </a:rPr>
              <a:t>testo</a:t>
            </a:r>
            <a:r>
              <a:rPr lang="en-US" sz="800" b="0">
                <a:solidFill>
                  <a:srgbClr val="808080"/>
                </a:solidFill>
              </a:rPr>
              <a:t> AG</a:t>
            </a:r>
          </a:p>
        </p:txBody>
      </p:sp>
      <p:pic>
        <p:nvPicPr>
          <p:cNvPr id="1034" name="Picture 10" descr="Logo_Maxi_Linie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AEDF8"/>
              </a:clrFrom>
              <a:clrTo>
                <a:srgbClr val="DAED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600" y="17303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867400" y="188913"/>
            <a:ext cx="288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marL="185738" indent="-185738" algn="r" eaLnBrk="0" hangingPunct="0">
              <a:spcAft>
                <a:spcPct val="60000"/>
              </a:spcAft>
              <a:buSzPct val="100000"/>
              <a:defRPr/>
            </a:pPr>
            <a:r>
              <a:rPr lang="en-US" sz="1200" b="0">
                <a:solidFill>
                  <a:srgbClr val="999999"/>
                </a:solidFill>
              </a:rPr>
              <a:t>Посвящая себя будущему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609600" y="6629400"/>
            <a:ext cx="7467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eaLnBrk="0" hangingPunct="0">
              <a:buSzPct val="100000"/>
              <a:defRPr/>
            </a:pPr>
            <a:r>
              <a:rPr lang="en-US" sz="800" b="0">
                <a:solidFill>
                  <a:srgbClr val="808080"/>
                </a:solidFill>
              </a:rPr>
              <a:t>Сравнение с приборами-конкурентами: testo 885 hs/roc, 17.05.11, уровень конфиденциальности – 3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800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0" fontAlgn="base" hangingPunct="0">
        <a:spcBef>
          <a:spcPct val="5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12713" algn="l" rtl="0" eaLnBrk="0" fontAlgn="base" hangingPunct="0">
        <a:spcBef>
          <a:spcPct val="5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39825" indent="-225425" algn="l" rtl="0" eaLnBrk="0" fontAlgn="base" hangingPunct="0">
        <a:spcBef>
          <a:spcPct val="5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19250" indent="-2476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190750" indent="-36195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64795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310515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56235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401955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cexpert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z="1800" smtClean="0"/>
              <a:t> 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819400" y="3733800"/>
            <a:ext cx="3505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endParaRPr lang="de-DE" b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772400" cy="1828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Сравнение testo 885 с приборами-конкурентами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334000" y="5791200"/>
            <a:ext cx="358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50000"/>
              </a:spcBef>
            </a:pPr>
            <a:r>
              <a:rPr lang="ru-RU" sz="1000" b="0"/>
              <a:t>ООО НТЦ «Эксперт» - российский партнер «Тэсто Рус»</a:t>
            </a:r>
          </a:p>
          <a:p>
            <a:pPr algn="r" eaLnBrk="0" hangingPunct="0">
              <a:spcBef>
                <a:spcPct val="50000"/>
              </a:spcBef>
            </a:pPr>
            <a:r>
              <a:rPr lang="ru-RU" sz="1000" b="0"/>
              <a:t>тел./факс: (495) 660 49 68  тел.: (495) 972 88 55</a:t>
            </a:r>
          </a:p>
          <a:p>
            <a:pPr algn="r" eaLnBrk="0" hangingPunct="0">
              <a:spcBef>
                <a:spcPct val="50000"/>
              </a:spcBef>
            </a:pPr>
            <a:r>
              <a:rPr lang="ru-RU" sz="1000" b="0" u="sng">
                <a:solidFill>
                  <a:srgbClr val="009DA0"/>
                </a:solidFill>
                <a:hlinkClick r:id="rId3"/>
              </a:rPr>
              <a:t>www.ntcexpert.ru</a:t>
            </a:r>
            <a:r>
              <a:rPr lang="ru-RU" sz="1000" b="0"/>
              <a:t>   info@ntcexpert.ru</a:t>
            </a:r>
            <a:endParaRPr lang="de-DE" sz="1000" b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FLIR T425/B425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FLIR T425/B425</a:t>
            </a:r>
          </a:p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Чем testo 885 лучше?</a:t>
            </a: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314325" y="2543175"/>
            <a:ext cx="2201863" cy="2819400"/>
            <a:chOff x="198" y="1602"/>
            <a:chExt cx="1387" cy="1776"/>
          </a:xfrm>
        </p:grpSpPr>
        <p:pic>
          <p:nvPicPr>
            <p:cNvPr id="26629" name="Picture 5" descr="fli267_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" y="1602"/>
              <a:ext cx="1387" cy="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Picture 6" descr="flir-b335-mediu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2" y="2471"/>
              <a:ext cx="986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3028950" y="1371600"/>
            <a:ext cx="6096000" cy="48768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300" b="0">
                <a:solidFill>
                  <a:srgbClr val="000000"/>
                </a:solidFill>
              </a:rPr>
              <a:t> </a:t>
            </a:r>
            <a:r>
              <a:rPr lang="ru-RU" sz="1200" b="0">
                <a:solidFill>
                  <a:srgbClr val="000000"/>
                </a:solidFill>
              </a:rPr>
              <a:t>Наивысшее разрешение, количество пикселей: 640x480 (против 320x240)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Более высокая температурная чувствительность (NETD) &lt; 30 мК (против 50 мК)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Стандартный объектив с углом обзора 30° для охвата большей площади поля видимости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Минимальное расстояние фокусировки: 0,1 м (против 0,4 м)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Возможность распознавания объектов, благодаря большому дисплею (4,3") (против 3,5")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Сочетание поворотного дисплея и поворотной рукоятки, стабильность термографии из любого положения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Мастер панорамного обзора, возможность добавления 9 отдельных термограмм к большой термограмме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200" b="0">
                <a:solidFill>
                  <a:srgbClr val="000000"/>
                </a:solidFill>
              </a:rPr>
              <a:t>    для получения термограмм крупных объектов во всех деталях  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200" b="0">
                <a:solidFill>
                  <a:srgbClr val="000000"/>
                </a:solidFill>
              </a:rPr>
              <a:t>   (имеется только у модели T425 с дополнительным п/о FLIR BuildIR)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Широкий диапазон измерения температуры до 1.200 °C (против B425)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Представление распределения поверхностной влажности в % ОВ и функция заблаговременного предупреждения об образовании плесени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Удобство создания отчётов с использованием программы IRSoft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Защитный фильтр объектива обеспечивает защиту от пыли и царапин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8001000" cy="609600"/>
          </a:xfrm>
        </p:spPr>
        <p:txBody>
          <a:bodyPr/>
          <a:lstStyle/>
          <a:p>
            <a:r>
              <a:rPr lang="en-US" sz="2300" smtClean="0">
                <a:solidFill>
                  <a:srgbClr val="000000"/>
                </a:solidFill>
              </a:rPr>
              <a:t>Коммерческие аргументы в пользу testo 885 против FLIR серий T/B</a:t>
            </a:r>
          </a:p>
        </p:txBody>
      </p:sp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610600" cy="426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Лучший показатель  NETD </a:t>
            </a:r>
            <a:r>
              <a:rPr lang="ru-RU" sz="1700" b="0">
                <a:solidFill>
                  <a:srgbClr val="000000"/>
                </a:solidFill>
              </a:rPr>
              <a:t>(&lt; 30 мК против 50 мК)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Безопасность и удобство</a:t>
            </a:r>
            <a:r>
              <a:rPr lang="ru-RU" sz="1700" b="0">
                <a:solidFill>
                  <a:srgbClr val="000000"/>
                </a:solidFill>
              </a:rPr>
              <a:t> термографии из любого положения, благодаря поворотным дисплею и рукоятке, а также благодаря отсутствию отвлекающих бликов на дисплее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Мастер панорамного обзора – термография </a:t>
            </a:r>
            <a:r>
              <a:rPr lang="ru-RU" sz="1700">
                <a:solidFill>
                  <a:srgbClr val="000000"/>
                </a:solidFill>
              </a:rPr>
              <a:t>крупных объектов во всех деталях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Технология "SiteRecognition":</a:t>
            </a:r>
            <a:r>
              <a:rPr lang="ru-RU" sz="1700" b="0">
                <a:solidFill>
                  <a:srgbClr val="000000"/>
                </a:solidFill>
              </a:rPr>
              <a:t>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Представление </a:t>
            </a:r>
            <a:r>
              <a:rPr lang="ru-RU" sz="1700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ru-RU" sz="1700" b="0">
                <a:solidFill>
                  <a:srgbClr val="000000"/>
                </a:solidFill>
              </a:rPr>
              <a:t> и </a:t>
            </a:r>
            <a:r>
              <a:rPr lang="ru-RU" sz="1700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Благодаря поддержке измерения высоких температур, можно измерять температуру </a:t>
            </a:r>
            <a:r>
              <a:rPr lang="ru-RU" sz="1700">
                <a:solidFill>
                  <a:srgbClr val="000000"/>
                </a:solidFill>
              </a:rPr>
              <a:t>1.200°C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Наивысшее разрешение до 640 x 480 пикселей</a:t>
            </a:r>
            <a:endParaRPr lang="ru-RU" sz="17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FLUKE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8" y="1447800"/>
          <a:ext cx="8382001" cy="5151230"/>
        </p:xfrm>
        <a:graphic>
          <a:graphicData uri="http://schemas.openxmlformats.org/drawingml/2006/table">
            <a:tbl>
              <a:tblPr firstRow="1" firstCol="1" bandRow="1"/>
              <a:tblGrid>
                <a:gridCol w="431940"/>
                <a:gridCol w="2945921"/>
                <a:gridCol w="1422741"/>
                <a:gridCol w="838200"/>
                <a:gridCol w="991618"/>
                <a:gridCol w="1751581"/>
              </a:tblGrid>
              <a:tr h="205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testo 885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FLUKE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6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885-1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885-2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885-2 (комплект)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Ti32/TiR32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50">
                <a:tc rowSpan="20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Технические данные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ЦЕНА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en-US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349</a:t>
                      </a:r>
                      <a:r>
                        <a:rPr lang="en-US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000 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399 000 </a:t>
                      </a:r>
                      <a:r>
                        <a:rPr lang="ru-RU" sz="800" b="1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489 000 </a:t>
                      </a:r>
                      <a:r>
                        <a:rPr lang="ru-RU" sz="800" b="1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380</a:t>
                      </a:r>
                      <a:r>
                        <a:rPr lang="ru-RU" sz="6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780,0 Руб.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Детектор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320x240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320x240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Поле обзора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30° </a:t>
                      </a: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23° [Стандарт], 11° </a:t>
                      </a: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9° [Теле]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23°x17° [Стандарт], 11.5° [Теле], 46° [Широкоугольный]</a:t>
                      </a:r>
                      <a:endParaRPr lang="en-GB" sz="9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Поле обзора прибора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1,7 мрад [Стандарт], 0,6 мрад [Теле]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1,25 мрад [Стандарт]</a:t>
                      </a:r>
                      <a:endParaRPr lang="en-GB" sz="9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Мин. расстояние ИК фокусировки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0,1 м [Стандарт]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0,15 м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Super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Resolution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" (Пикселей</a:t>
                      </a:r>
                      <a:r>
                        <a:rPr lang="ru-RU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Поле 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обзора прибора)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640 </a:t>
                      </a: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480 пикселей/1,06 мрад [Стандарт], 0,38 мрад [Теле]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NETD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 30 мК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 50 мК</a:t>
                      </a:r>
                      <a:endParaRPr lang="en-GB" sz="9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Диапазон измерения температуры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-20...350 °C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-20...600 °C [Ti32]</a:t>
                      </a:r>
                      <a:endParaRPr lang="en-GB" sz="9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-20…150 °C [TiR32]</a:t>
                      </a:r>
                      <a:endParaRPr lang="en-GB" sz="9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Измерение высоких температур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Погрешность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± 2 % / ± 2 °C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2 % / ± 2 °C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Дисплей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4.3"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3.7"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Частота обновления изображения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 Гц для ЕЭС, доп. – 9 Гц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 Гц/60 Гц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Фокусировка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автоматическая/ручная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ручная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Трансфокация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/цифровая </a:t>
                      </a: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трансфокация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1…3</a:t>
                      </a:r>
                      <a:endParaRPr lang="en-GB" sz="9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Устройство хранения данных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Время работы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4,5 ч.</a:t>
                      </a:r>
                      <a:endParaRPr lang="en-GB" sz="9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ч.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Масса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1.570 г.</a:t>
                      </a:r>
                      <a:endParaRPr lang="en-GB" sz="9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1.050 г.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Цветовые палитры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Видоискатель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FLUKE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371600"/>
          <a:ext cx="8305798" cy="5503599"/>
        </p:xfrm>
        <a:graphic>
          <a:graphicData uri="http://schemas.openxmlformats.org/drawingml/2006/table">
            <a:tbl>
              <a:tblPr firstRow="1" firstCol="1" bandRow="1"/>
              <a:tblGrid>
                <a:gridCol w="306979"/>
                <a:gridCol w="2976726"/>
                <a:gridCol w="1309003"/>
                <a:gridCol w="1095084"/>
                <a:gridCol w="1309003"/>
                <a:gridCol w="1309003"/>
              </a:tblGrid>
              <a:tr h="1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testo 885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FLUKE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885-1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885-2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885-2 (комплект)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Ti32/TiR32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rowSpan="10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Анализ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Измерительные точки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Горячие-холодные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точки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Измерения областей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Изотермы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Функция тревоги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Дифференциальная температура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Картина распределения влаги (ручной ввод)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Times New Roman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[только с TiR]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Измерение влаги радиозондом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)***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)***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Технология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IR-Fusion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 программном обеспечении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Картинка в картинке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rowSpan="16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Функциональные узлы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Поворотный дисплей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Поворотная рукоятка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Сенсорный экран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Сменный объектив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Запись голоса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Bluetooth**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Bluetooth**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Цифровая камера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 МП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МП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СД-индикаторы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питания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Панорамный обзор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Копирование через USB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Лазер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Лазерный маркер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Распознавание объектов измерений и управление изображениями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Регистрирование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Нерадиометрическое видео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Непрерывная передача данных через USB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Полное радиометрическое видео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Дистанционное управление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7">
                <a:tc rowSpan="3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Принадлежности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Защитный фильтр объектива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Устройство быстрой зарядки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Дополнительный аккумулятор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FLUKE Ti32/TiR32 </a:t>
            </a:r>
          </a:p>
        </p:txBody>
      </p:sp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FLUKE Ti32/TiR32</a:t>
            </a:r>
          </a:p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Чем testo 885 лучше?</a:t>
            </a:r>
          </a:p>
        </p:txBody>
      </p:sp>
      <p:pic>
        <p:nvPicPr>
          <p:cNvPr id="30723" name="Picture 7" descr="ANd9GcTpzB9pS-gEffyE_FMUDA3JXlzkPnD9-qHzeKN0uqy5eRNq5FIj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3048000" y="1371600"/>
            <a:ext cx="5791200" cy="5181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 b="0">
                <a:solidFill>
                  <a:srgbClr val="000000"/>
                </a:solidFill>
              </a:rPr>
              <a:t> </a:t>
            </a:r>
            <a:r>
              <a:rPr lang="ru-RU" sz="1000" b="0">
                <a:solidFill>
                  <a:srgbClr val="000000"/>
                </a:solidFill>
              </a:rPr>
              <a:t>Наивысшее разрешение, количество пикселей: 640x480 (против 320x240)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Более высокая температурная чувствительность (NETD) &lt; 30 мК (против 50 мК)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Стандартный объектив с углом обзора 30° для охвата большего поля обзора (против 23°)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Возможность распознавания объектов, благодаря большому дисплею (4,3") (против 3,7")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Интуитивно-понятное гибридное управление с помощью джойстика и сенсорного дисплея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Поворотный дисплей и поворотная рукоятка, стабильность термографии из любого положения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Мастер панорамного обзора, возможность добавления 9 отдельных термограмм к большой термограмме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000" b="0">
                <a:solidFill>
                  <a:srgbClr val="000000"/>
                </a:solidFill>
              </a:rPr>
              <a:t>    для получения термограмм крупных объектов во всех деталях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Широкий диапазон измерения температуры до 1.200 °C (против 600°C прибора Ti32)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000" b="0">
                <a:solidFill>
                  <a:srgbClr val="000000"/>
                </a:solidFill>
              </a:rPr>
              <a:t>    более высокий стандартный температурный режим: до 350 °C (против 150 °C прибора TiR32)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Измерение области с поддержкой получения мин./макс./средн. значений измерений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Представление распределения поверхностной влажности в % ОВ, функция заблаговременного предупреждения об образовании плесени + поддержка беспроводного зонда влажности ***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Лазер* и лазерный маркер*,</a:t>
            </a:r>
            <a:r>
              <a:rPr lang="ru-RU" sz="1000" b="0">
                <a:solidFill>
                  <a:srgbClr val="FF0066"/>
                </a:solidFill>
              </a:rPr>
              <a:t> </a:t>
            </a:r>
            <a:r>
              <a:rPr lang="ru-RU" sz="1000" b="0">
                <a:solidFill>
                  <a:srgbClr val="000000"/>
                </a:solidFill>
              </a:rPr>
              <a:t>см.</a:t>
            </a:r>
            <a:r>
              <a:rPr lang="ru-RU" sz="1000" b="0">
                <a:solidFill>
                  <a:srgbClr val="FF0066"/>
                </a:solidFill>
              </a:rPr>
              <a:t> </a:t>
            </a:r>
            <a:r>
              <a:rPr lang="ru-RU" sz="1000" b="0">
                <a:solidFill>
                  <a:srgbClr val="000000"/>
                </a:solidFill>
              </a:rPr>
              <a:t>отсутствие искажений в термограммах с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000" b="0">
                <a:solidFill>
                  <a:srgbClr val="000000"/>
                </a:solidFill>
              </a:rPr>
              <a:t>    наведением лазера на объект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нерадиометрическое видеоизмерение для анализа до трёх точек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СД-индикация питания для оптимальной подсветки тёмных участков на реальном изображении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Удобство создания отчётов с использованием программы IRSoft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000" b="0">
                <a:solidFill>
                  <a:srgbClr val="000000"/>
                </a:solidFill>
              </a:rPr>
              <a:t> Защитный фильтр объектива обеспечивает защиту от пыли и царапин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8077200" cy="685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Главные коммерческие аргументы в пользу testo 885 против FLUKE Ti32/TiR32</a:t>
            </a:r>
          </a:p>
        </p:txBody>
      </p:sp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610600" cy="419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Лучший показатель </a:t>
            </a:r>
            <a:r>
              <a:rPr lang="ru-RU" sz="1800" b="0">
                <a:solidFill>
                  <a:srgbClr val="000000"/>
                </a:solidFill>
              </a:rPr>
              <a:t>температурная чувствительность (NETD)</a:t>
            </a:r>
            <a:r>
              <a:rPr lang="ru-RU" sz="1700" b="0">
                <a:solidFill>
                  <a:srgbClr val="000000"/>
                </a:solidFill>
              </a:rPr>
              <a:t> (&lt; 30 мК против 50 мК)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Безопасность и удобство</a:t>
            </a:r>
            <a:r>
              <a:rPr lang="ru-RU" sz="1700" b="0">
                <a:solidFill>
                  <a:srgbClr val="000000"/>
                </a:solidFill>
              </a:rPr>
              <a:t> термографии из любого положения, благодаря</a:t>
            </a:r>
            <a:r>
              <a:rPr lang="ru-RU" sz="1700">
                <a:solidFill>
                  <a:srgbClr val="000000"/>
                </a:solidFill>
              </a:rPr>
              <a:t> </a:t>
            </a:r>
            <a:r>
              <a:rPr lang="ru-RU" sz="1700" b="0">
                <a:solidFill>
                  <a:srgbClr val="000000"/>
                </a:solidFill>
              </a:rPr>
              <a:t>поворотным дисплею и рукоятке, а также благодаря отсутствию отвлекающих бликов на дисплее 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Мастер панорамного обзора – термография </a:t>
            </a:r>
            <a:r>
              <a:rPr lang="ru-RU" sz="1700">
                <a:solidFill>
                  <a:srgbClr val="000000"/>
                </a:solidFill>
              </a:rPr>
              <a:t>крупных объектов во всех деталях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Технология "SiteRecognition"</a:t>
            </a:r>
            <a:r>
              <a:rPr lang="ru-RU" sz="1700" b="0">
                <a:solidFill>
                  <a:srgbClr val="000000"/>
                </a:solidFill>
              </a:rPr>
              <a:t>: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Представление </a:t>
            </a:r>
            <a:r>
              <a:rPr lang="ru-RU" sz="1700">
                <a:solidFill>
                  <a:srgbClr val="000000"/>
                </a:solidFill>
              </a:rPr>
              <a:t>распределения поверхностной влажности в % ОВ, функция заблаговременного предупреждения об образовании плесени</a:t>
            </a:r>
            <a:r>
              <a:rPr lang="ru-RU" sz="1700" b="0">
                <a:solidFill>
                  <a:srgbClr val="000000"/>
                </a:solidFill>
              </a:rPr>
              <a:t> + </a:t>
            </a:r>
            <a:r>
              <a:rPr lang="ru-RU" sz="1700">
                <a:solidFill>
                  <a:srgbClr val="000000"/>
                </a:solidFill>
              </a:rPr>
              <a:t>поддержка беспроводного зонда влажности ***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Благодаря поддержке измерения высоких температур, можно измерять температуру до </a:t>
            </a:r>
            <a:r>
              <a:rPr lang="ru-RU" sz="1700">
                <a:solidFill>
                  <a:srgbClr val="000000"/>
                </a:solidFill>
              </a:rPr>
              <a:t>1.200 °C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Наивысшее разрешение до 640 x 480 пикселей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NEC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599"/>
          <a:ext cx="8305801" cy="5278484"/>
        </p:xfrm>
        <a:graphic>
          <a:graphicData uri="http://schemas.openxmlformats.org/drawingml/2006/table">
            <a:tbl>
              <a:tblPr firstRow="1" firstCol="1" bandRow="1"/>
              <a:tblGrid>
                <a:gridCol w="360155"/>
                <a:gridCol w="2306845"/>
                <a:gridCol w="914400"/>
                <a:gridCol w="838200"/>
                <a:gridCol w="784889"/>
                <a:gridCol w="889656"/>
                <a:gridCol w="1105828"/>
                <a:gridCol w="1105828"/>
              </a:tblGrid>
              <a:tr h="16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testo 885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NEC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8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885-1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885-2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885-2 (комплект)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G100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G120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R300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82">
                <a:tc rowSpan="19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Технические данные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ЦЕНА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349</a:t>
                      </a:r>
                      <a:r>
                        <a:rPr lang="en-US" sz="9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000 </a:t>
                      </a:r>
                      <a:r>
                        <a:rPr lang="ru-RU" sz="9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399 000 </a:t>
                      </a:r>
                      <a:r>
                        <a:rPr lang="ru-RU" sz="900" b="1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489 000 </a:t>
                      </a:r>
                      <a:r>
                        <a:rPr lang="ru-RU" sz="900" b="1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630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000,0 Руб.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980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000, 0 Руб.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Детектор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320x240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320x240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320x240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320x240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Поле обзора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30° </a:t>
                      </a: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23° [Стандарт], 11° </a:t>
                      </a: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9° [Теле]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32°x24° [Стандарт], 16° [Теле]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32°x24° [Стандарт], 16° [Теле]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22°x17° [Стандарт], 16° [Теле]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Поле обзора прибора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1,7 мрад [Стандарт], 0,6 мрад [Теле]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1,78 мрад [Стандарт]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1,78 мрад [Стандарт]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1,2 мрад [Стандарт]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Мин. расстояние ИК фокусировки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0,1 м [Стандарт]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0,3 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0,3 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0,1 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"Super Resolution" (Пикселей/Поле обзора прибора)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640 x 480 пикселей/1,06 мрад [Стандарт], 0,38 мрад [Теле]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ТЭШ (термочувствительность)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 30 мК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&lt; 80 мК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&lt; 80 мК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&lt; 50 мК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Диапазон измерения температуры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-20...350 °C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-40…500 °C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-40…500 °C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-40…500 °C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5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Измерение высоких температур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(350…1500 °C)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(350…1500 °C)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(2000 °C)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Погрешность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2 % / ± 2 °C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2 % / ± 2 °C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2 % / ± 2 °C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± 1 °C или ± 1% [Диапазон -40-500 °C при 10...40 Ta], ± 2 % / ± 2 °C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Дисплей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4.3"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3.5"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3.5"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3.5"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Частота обновления изображения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 Гц для ЕЭС, доп. – 9 Гц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 Гц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 Гц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 Гц/8,5 Гц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Фокусировка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автоматическая/ручная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автоматическая/серво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автоматическая/серво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автоматическая/серво/ручная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Трансфокация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/цифровая </a:t>
                      </a:r>
                      <a:r>
                        <a:rPr lang="ru-RU" sz="9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трансфокация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1…3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1…4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1…4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1…4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Устройство хранения данных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SD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Время работы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4,5 ч.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ч.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ч.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ч.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Масса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1.570 г.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800 г.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800 г.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1.300 г.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Цветовые палитры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Видоискатель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NEC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71600"/>
          <a:ext cx="8382003" cy="5426288"/>
        </p:xfrm>
        <a:graphic>
          <a:graphicData uri="http://schemas.openxmlformats.org/drawingml/2006/table">
            <a:tbl>
              <a:tblPr firstRow="1" firstCol="1" bandRow="1"/>
              <a:tblGrid>
                <a:gridCol w="239486"/>
                <a:gridCol w="2586192"/>
                <a:gridCol w="763571"/>
                <a:gridCol w="838001"/>
                <a:gridCol w="373350"/>
                <a:gridCol w="464651"/>
                <a:gridCol w="838001"/>
                <a:gridCol w="763571"/>
                <a:gridCol w="757590"/>
                <a:gridCol w="757590"/>
              </a:tblGrid>
              <a:tr h="119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testo 885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NEC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9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885-1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885-2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885-2 (комплект)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G100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G120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R300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rowSpan="10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Анализ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Измерительные точки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Горячие-холодные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точки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Измерения областей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Изотермы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Функция тревоги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Дифференциальная температура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Картина распределения влаги (ручной ввод)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Измерение влаги радиозондом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)***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)***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Технология IR-Fusion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 программном обеспечении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Картинка в картинке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rowSpan="16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Функциональные узлы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Поворотный дисплей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Поворотная рукоятка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Сенсорный экран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Сменный объектив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Запись голоса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Bluetooth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**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Bluetooth**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Цифровая камера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 МП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МП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МП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 МП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СД-индикаторы питания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Панорамный обзор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Копирование через USB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Лазер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Лазерный маркер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Распознавание объектов измерений и управление изображениями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Регистрирование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Нерадиометрическое видео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Непрерывная передача данных через USB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Полное радиометрическое видео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в приборе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Дистанционное управление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8">
                <a:tc rowSpan="3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Принадлежности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Защитный фильтр объектива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Устройство быстрой зарядки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Дополнительный аккумулятор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 dirty="0" err="1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9" marR="68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8077200" cy="609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NEC G100 / G120</a:t>
            </a:r>
          </a:p>
        </p:txBody>
      </p:sp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NEC G100 / G120</a:t>
            </a:r>
          </a:p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Чем testo 885 лучше?</a:t>
            </a:r>
          </a:p>
        </p:txBody>
      </p:sp>
      <p:pic>
        <p:nvPicPr>
          <p:cNvPr id="34819" name="Picture 6" descr="G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23526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2971800" y="1371600"/>
            <a:ext cx="6019800" cy="5181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 b="0">
                <a:solidFill>
                  <a:srgbClr val="000000"/>
                </a:solidFill>
              </a:rPr>
              <a:t> </a:t>
            </a:r>
            <a:r>
              <a:rPr lang="ru-RU" sz="1100" b="0">
                <a:solidFill>
                  <a:srgbClr val="000000"/>
                </a:solidFill>
              </a:rPr>
              <a:t>Наивысшее разрешение, количество пикселей: 640x480 (против 320x240)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Более высокая температурная чувствительность (NETD) &lt; 30 мК (против 80 мК)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Минимальное расстояние фокусировки: 0,1 м (против 0,3 м)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Интуитивно-понятное гибридное управление с помощью джойстика и сенсорного экрана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Возможность распознавания объектов, благодаря большому дисплею (4,3") (против 3,5")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Сочетание поворотного дисплея и поворотной рукоятки, стабильность термографии из любого положения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Мастер панорамного обзора, возможность добавления 9 отдельных термограмм к большой термограмме для получения термограмм крупных объектов во всех деталях (против G100)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Возможность ручной фокусировки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Представление распределения поверхностной влажности в % ОВ, функция заблаговременного предупреждения об образовании плесени + поддержка беспроводного зонда влажности ***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Лазерный маркер*, см. отсутствие искажений в термограммах с наведением лазера на объект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нерадиометрическое видеоизмерение для анализа до трёх точек (против G100)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Запись голоса через Bluetooth** без использования кабелей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Удобство создания отчётов с использованием программы IRSoft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100" b="0">
                <a:solidFill>
                  <a:srgbClr val="000000"/>
                </a:solidFill>
              </a:rPr>
              <a:t> Защитный фильтр объектива обеспечивает защиту от пыли и царапин</a:t>
            </a:r>
          </a:p>
          <a:p>
            <a:pPr eaLnBrk="0" hangingPunct="0">
              <a:lnSpc>
                <a:spcPct val="120000"/>
              </a:lnSpc>
              <a:buSzPct val="100000"/>
            </a:pPr>
            <a:endParaRPr lang="en-US" sz="1100" b="0">
              <a:solidFill>
                <a:srgbClr val="000000"/>
              </a:solidFill>
            </a:endParaRPr>
          </a:p>
          <a:p>
            <a:pPr eaLnBrk="0" hangingPunct="0">
              <a:lnSpc>
                <a:spcPct val="120000"/>
              </a:lnSpc>
              <a:buSzPct val="100000"/>
            </a:pPr>
            <a:endParaRPr lang="en-US" sz="1100" b="0">
              <a:solidFill>
                <a:srgbClr val="000000"/>
              </a:solidFill>
            </a:endParaRPr>
          </a:p>
          <a:p>
            <a:pPr eaLnBrk="0" hangingPunct="0">
              <a:lnSpc>
                <a:spcPct val="120000"/>
              </a:lnSpc>
              <a:buSzPct val="100000"/>
            </a:pPr>
            <a:endParaRPr lang="en-US" sz="1100" b="0">
              <a:solidFill>
                <a:srgbClr val="000000"/>
              </a:solidFill>
            </a:endParaRPr>
          </a:p>
          <a:p>
            <a:pPr eaLnBrk="0" hangingPunct="0">
              <a:buSzPct val="100000"/>
            </a:pPr>
            <a:r>
              <a:rPr lang="en-US" sz="1100" b="0">
                <a:solidFill>
                  <a:srgbClr val="000000"/>
                </a:solidFill>
              </a:rPr>
              <a:t> 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33400"/>
            <a:ext cx="8001000" cy="609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Главные коммерческие аргументы в пользу testo 885 против NEC G100/G120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610600" cy="434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Лучший показатель </a:t>
            </a:r>
            <a:r>
              <a:rPr lang="ru-RU" sz="1800" b="0">
                <a:solidFill>
                  <a:srgbClr val="000000"/>
                </a:solidFill>
              </a:rPr>
              <a:t>температурная чувствительность (NETD)</a:t>
            </a:r>
            <a:r>
              <a:rPr lang="ru-RU" sz="1700" b="0">
                <a:solidFill>
                  <a:srgbClr val="000000"/>
                </a:solidFill>
              </a:rPr>
              <a:t> (&lt; 30 мК против 80 мК)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Интуитивно-понятное гибридное управление</a:t>
            </a:r>
            <a:r>
              <a:rPr lang="ru-RU" sz="1700" b="0">
                <a:solidFill>
                  <a:srgbClr val="000000"/>
                </a:solidFill>
              </a:rPr>
              <a:t> с помощью джойстика и сенсорного экрана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Безопасность и удобство</a:t>
            </a:r>
            <a:r>
              <a:rPr lang="ru-RU" sz="1700" b="0">
                <a:solidFill>
                  <a:srgbClr val="000000"/>
                </a:solidFill>
              </a:rPr>
              <a:t> термографии из любого положения, благодаря поворотным дисплею и рукоятке, а также благодаря отсутствию отвлекающих бликов на дисплее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Технология "SiteRecognition"</a:t>
            </a:r>
            <a:r>
              <a:rPr lang="ru-RU" sz="1700" b="0">
                <a:solidFill>
                  <a:srgbClr val="000000"/>
                </a:solidFill>
              </a:rPr>
              <a:t>: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Представление </a:t>
            </a:r>
            <a:r>
              <a:rPr lang="ru-RU" sz="1700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ru-RU" sz="1700" b="0">
                <a:solidFill>
                  <a:srgbClr val="000000"/>
                </a:solidFill>
              </a:rPr>
              <a:t>, </a:t>
            </a:r>
            <a:r>
              <a:rPr lang="ru-RU" sz="1700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  <a:r>
              <a:rPr lang="ru-RU" sz="1700" b="0">
                <a:solidFill>
                  <a:srgbClr val="000000"/>
                </a:solidFill>
              </a:rPr>
              <a:t> + </a:t>
            </a:r>
            <a:r>
              <a:rPr lang="ru-RU" sz="1700">
                <a:solidFill>
                  <a:srgbClr val="000000"/>
                </a:solidFill>
              </a:rPr>
              <a:t>поддержка беспроводного зонда влажности</a:t>
            </a:r>
            <a:r>
              <a:rPr lang="ru-RU" sz="1700" b="0">
                <a:solidFill>
                  <a:srgbClr val="000000"/>
                </a:solidFill>
              </a:rPr>
              <a:t> ***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Наивысшее разрешение до 640 x 480 пикселей</a:t>
            </a:r>
            <a:r>
              <a:rPr lang="ru-RU" sz="1700" b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Предварительное ознакомление 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2296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</a:pPr>
            <a:r>
              <a:rPr lang="en-US" b="0">
                <a:solidFill>
                  <a:srgbClr val="000000"/>
                </a:solidFill>
              </a:rPr>
              <a:t>В данной презентации будут представлены аргументы в пользу нового тепловизора testo 885 в сравнении с приборами-конкурентами.</a:t>
            </a:r>
          </a:p>
          <a:p>
            <a:pPr eaLnBrk="0" hangingPunct="0">
              <a:spcBef>
                <a:spcPct val="50000"/>
              </a:spcBef>
              <a:buSzPct val="100000"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41325" y="423545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</a:pPr>
            <a:r>
              <a:rPr lang="en-US" b="0">
                <a:solidFill>
                  <a:srgbClr val="000000"/>
                </a:solidFill>
              </a:rPr>
              <a:t>Дано:</a:t>
            </a:r>
          </a:p>
        </p:txBody>
      </p:sp>
      <p:graphicFrame>
        <p:nvGraphicFramePr>
          <p:cNvPr id="613381" name="Group 5"/>
          <p:cNvGraphicFramePr>
            <a:graphicFrameLocks noGrp="1"/>
          </p:cNvGraphicFramePr>
          <p:nvPr>
            <p:ph idx="1"/>
          </p:nvPr>
        </p:nvGraphicFramePr>
        <p:xfrm>
          <a:off x="533400" y="4572000"/>
          <a:ext cx="8229600" cy="2043113"/>
        </p:xfrm>
        <a:graphic>
          <a:graphicData uri="http://schemas.openxmlformats.org/drawingml/2006/table">
            <a:tbl>
              <a:tblPr/>
              <a:tblGrid>
                <a:gridCol w="457200"/>
                <a:gridCol w="7772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ь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Обязательные функциональные узлы/принадлежности</a:t>
                      </a: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ь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 обязательные функциональные узлы/принадлежности</a:t>
                      </a: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Отсутствующие функциональные узлы/принадлежности</a:t>
                      </a: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[ ]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Примечание</a:t>
                      </a: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За исключением моделей, поставляемых в США, Японию и Китай</a:t>
                      </a: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**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Только для ЕЭС, Норвегии, Швейцарии, России, Украины, Индии, Австралии, США, Канады, Японии, Колумбии и Турции</a:t>
                      </a: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***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Только для ЕЭС, Норвегии, Швейцарии, США, Канады, Колумбии, Турции, Бразилии, Чили, Мексики, Новой Зеландии и Индонезии</a:t>
                      </a: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8077200" cy="609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NEC R300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NEC R300</a:t>
            </a:r>
          </a:p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Чем testo 885 лучше?</a:t>
            </a:r>
          </a:p>
        </p:txBody>
      </p:sp>
      <p:pic>
        <p:nvPicPr>
          <p:cNvPr id="36867" name="Picture 7" descr="ANd9GcR_W716UmZAK4P4yhLMIIcL_mFJAD78dsUilQDUGY0B6rmlwUP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266700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8"/>
          <p:cNvSpPr txBox="1">
            <a:spLocks noChangeArrowheads="1"/>
          </p:cNvSpPr>
          <p:nvPr/>
        </p:nvSpPr>
        <p:spPr bwMode="auto">
          <a:xfrm>
            <a:off x="3257550" y="1371600"/>
            <a:ext cx="5734050" cy="464185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300" b="0">
                <a:solidFill>
                  <a:srgbClr val="000000"/>
                </a:solidFill>
              </a:rPr>
              <a:t> </a:t>
            </a:r>
            <a:r>
              <a:rPr lang="ru-RU" sz="1200" b="0">
                <a:solidFill>
                  <a:srgbClr val="000000"/>
                </a:solidFill>
              </a:rPr>
              <a:t>Наивысшее разрешение, количество пикселей: 640x480 (против 320x240)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Более высокая температурная чувствительность (NETD) &lt; 30 мК (против 50 мК)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Стандартный объектив с углом обзора 30° для охвата большего поля обзора (против 22°)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Интуитивно-понятное гибридное управление с помощью джойстика и сенсорного экрана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Возможность распознавания объектов, благодаря большому дисплею (4,3") (против 3,5")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Сочетание поворотного дисплея и поворотной рукоятки, стабильность термографии из любого положения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Представление распределения поверхностной влажности в % ОВ и функция заблаговременного предупреждения об образовании плесени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200" b="0">
                <a:solidFill>
                  <a:srgbClr val="000000"/>
                </a:solidFill>
              </a:rPr>
              <a:t>    + поддержка беспроводного зонда влажности ***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Лазерный маркер*, см.</a:t>
            </a:r>
            <a:r>
              <a:rPr lang="ru-RU" sz="1200" b="0">
                <a:solidFill>
                  <a:srgbClr val="FF0066"/>
                </a:solidFill>
              </a:rPr>
              <a:t> </a:t>
            </a:r>
            <a:r>
              <a:rPr lang="ru-RU" sz="1200" b="0">
                <a:solidFill>
                  <a:srgbClr val="000000"/>
                </a:solidFill>
              </a:rPr>
              <a:t>отсутствие искажений в термограммах с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200" b="0">
                <a:solidFill>
                  <a:srgbClr val="000000"/>
                </a:solidFill>
              </a:rPr>
              <a:t>    наведением лазера на объект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Запись голоса через Bluetooth** без использования кабелей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Удобство создания отчётов с использованием программы IRSoft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Защитный фильтр объектива обеспечивает защиту от пыли и царапин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33400"/>
            <a:ext cx="8001000" cy="685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Главные коммерческие аргументы в пользу testo 885 против NEC R300</a:t>
            </a:r>
          </a:p>
        </p:txBody>
      </p:sp>
      <p:sp>
        <p:nvSpPr>
          <p:cNvPr id="37890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610600" cy="3810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Лучший показатель </a:t>
            </a:r>
            <a:r>
              <a:rPr lang="ru-RU" sz="1800" b="0">
                <a:solidFill>
                  <a:srgbClr val="000000"/>
                </a:solidFill>
              </a:rPr>
              <a:t>температурная чувствительность (NETD)</a:t>
            </a:r>
            <a:r>
              <a:rPr lang="ru-RU" sz="1700" b="0">
                <a:solidFill>
                  <a:srgbClr val="000000"/>
                </a:solidFill>
              </a:rPr>
              <a:t> (&lt; 30 мК против 50 мК)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Интуитивно-понятное гибридное управление</a:t>
            </a:r>
            <a:r>
              <a:rPr lang="ru-RU" sz="1700" b="0">
                <a:solidFill>
                  <a:srgbClr val="000000"/>
                </a:solidFill>
              </a:rPr>
              <a:t> с помощью джойстика и сенсорного экрана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Безопасность и удобство</a:t>
            </a:r>
            <a:r>
              <a:rPr lang="ru-RU" sz="1700" b="0">
                <a:solidFill>
                  <a:srgbClr val="000000"/>
                </a:solidFill>
              </a:rPr>
              <a:t> термографии из любого положения, благодаря поворотным дисплею и рукоятке, а также благодаря отсутствию отвлекающих бликов на дисплее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Технология "SiteRecognition"</a:t>
            </a:r>
            <a:r>
              <a:rPr lang="ru-RU" sz="1700" b="0">
                <a:solidFill>
                  <a:srgbClr val="000000"/>
                </a:solidFill>
              </a:rPr>
              <a:t>: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Представление </a:t>
            </a:r>
            <a:r>
              <a:rPr lang="ru-RU" sz="1700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ru-RU" sz="1700" b="0">
                <a:solidFill>
                  <a:srgbClr val="000000"/>
                </a:solidFill>
              </a:rPr>
              <a:t>, </a:t>
            </a:r>
            <a:r>
              <a:rPr lang="ru-RU" sz="1700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  <a:r>
              <a:rPr lang="ru-RU" sz="1700" b="0">
                <a:solidFill>
                  <a:srgbClr val="000000"/>
                </a:solidFill>
              </a:rPr>
              <a:t> + </a:t>
            </a:r>
            <a:r>
              <a:rPr lang="ru-RU" sz="1700">
                <a:solidFill>
                  <a:srgbClr val="000000"/>
                </a:solidFill>
              </a:rPr>
              <a:t>поддержка беспроводного зонда влажности</a:t>
            </a:r>
            <a:r>
              <a:rPr lang="ru-RU" sz="1700" b="0">
                <a:solidFill>
                  <a:srgbClr val="000000"/>
                </a:solidFill>
              </a:rPr>
              <a:t> ***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Наивысшее разрешение до 640 x 480 пикселей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Предварительное ознакомление 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2296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tabLst>
                <a:tab pos="271463" algn="l"/>
              </a:tabLst>
            </a:pPr>
            <a:r>
              <a:rPr lang="ru-RU" sz="1400">
                <a:solidFill>
                  <a:srgbClr val="000000"/>
                </a:solidFill>
              </a:rPr>
              <a:t>Наиболее важные преимущества нового тепловизора testo 885 перед приборами-конкурентами состоят в следующем: </a:t>
            </a:r>
          </a:p>
          <a:p>
            <a:pPr eaLnBrk="0" hangingPunct="0">
              <a:spcBef>
                <a:spcPct val="50000"/>
              </a:spcBef>
              <a:buSzPct val="100000"/>
              <a:tabLst>
                <a:tab pos="271463" algn="l"/>
              </a:tabLst>
            </a:pPr>
            <a:endParaRPr lang="ru-RU" sz="140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400" b="0">
                <a:solidFill>
                  <a:srgbClr val="000000"/>
                </a:solidFill>
              </a:rPr>
              <a:t>	</a:t>
            </a:r>
            <a:r>
              <a:rPr lang="ru-RU" sz="1400">
                <a:solidFill>
                  <a:srgbClr val="000000"/>
                </a:solidFill>
              </a:rPr>
              <a:t>Беспрецедентно-высокое качество термограмм</a:t>
            </a:r>
            <a:r>
              <a:rPr lang="ru-RU" sz="1400" b="0">
                <a:solidFill>
                  <a:srgbClr val="000000"/>
                </a:solidFill>
              </a:rPr>
              <a:t> и термочувствительность &lt; 30 мК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400" b="0">
                <a:solidFill>
                  <a:srgbClr val="000000"/>
                </a:solidFill>
              </a:rPr>
              <a:t>	</a:t>
            </a:r>
            <a:r>
              <a:rPr lang="ru-RU" sz="1400">
                <a:solidFill>
                  <a:srgbClr val="000000"/>
                </a:solidFill>
              </a:rPr>
              <a:t>Беспрецедентно-высокий уровень эргономичности</a:t>
            </a:r>
            <a:r>
              <a:rPr lang="ru-RU" sz="1400" b="0">
                <a:solidFill>
                  <a:srgbClr val="000000"/>
                </a:solidFill>
              </a:rPr>
              <a:t> – </a:t>
            </a:r>
            <a:r>
              <a:rPr lang="ru-RU" sz="1400">
                <a:solidFill>
                  <a:srgbClr val="000000"/>
                </a:solidFill>
              </a:rPr>
              <a:t>поворотный дисплей</a:t>
            </a:r>
            <a:r>
              <a:rPr lang="ru-RU" sz="1400" b="0">
                <a:solidFill>
                  <a:srgbClr val="000000"/>
                </a:solidFill>
              </a:rPr>
              <a:t> и </a:t>
            </a:r>
            <a:r>
              <a:rPr lang="ru-RU" sz="1400">
                <a:solidFill>
                  <a:srgbClr val="000000"/>
                </a:solidFill>
              </a:rPr>
              <a:t>поворотная рукоятка</a:t>
            </a:r>
            <a:r>
              <a:rPr lang="ru-RU" sz="1400" b="0">
                <a:solidFill>
                  <a:srgbClr val="000000"/>
                </a:solidFill>
              </a:rPr>
              <a:t> в сочетании с </a:t>
            </a:r>
          </a:p>
          <a:p>
            <a:pPr eaLnBrk="0" hangingPunct="0">
              <a:spcBef>
                <a:spcPct val="10000"/>
              </a:spcBef>
              <a:buSzPct val="100000"/>
              <a:tabLst>
                <a:tab pos="271463" algn="l"/>
              </a:tabLst>
            </a:pPr>
            <a:r>
              <a:rPr lang="ru-RU" sz="1400">
                <a:solidFill>
                  <a:srgbClr val="000000"/>
                </a:solidFill>
              </a:rPr>
              <a:t>     гибридным</a:t>
            </a:r>
            <a:r>
              <a:rPr lang="ru-RU" sz="1400" b="0">
                <a:solidFill>
                  <a:srgbClr val="000000"/>
                </a:solidFill>
              </a:rPr>
              <a:t> </a:t>
            </a:r>
            <a:r>
              <a:rPr lang="ru-RU" sz="1400">
                <a:solidFill>
                  <a:srgbClr val="000000"/>
                </a:solidFill>
              </a:rPr>
              <a:t>управлением</a:t>
            </a:r>
            <a:r>
              <a:rPr lang="ru-RU" sz="1400" b="0">
                <a:solidFill>
                  <a:srgbClr val="000000"/>
                </a:solidFill>
              </a:rPr>
              <a:t> с помощью сенсорного экрана и панели кнопок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400" b="0">
                <a:solidFill>
                  <a:srgbClr val="000000"/>
                </a:solidFill>
              </a:rPr>
              <a:t>	</a:t>
            </a:r>
            <a:r>
              <a:rPr lang="ru-RU" sz="1400">
                <a:solidFill>
                  <a:srgbClr val="000000"/>
                </a:solidFill>
              </a:rPr>
              <a:t>Технология "SiteRecognition":</a:t>
            </a:r>
            <a:r>
              <a:rPr lang="ru-RU" sz="1400" b="0">
                <a:solidFill>
                  <a:srgbClr val="000000"/>
                </a:solidFill>
              </a:rPr>
              <a:t> идентификация объекта измерения и автоматическое управление термограммами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400" b="0">
                <a:solidFill>
                  <a:srgbClr val="000000"/>
                </a:solidFill>
              </a:rPr>
              <a:t>	Представление </a:t>
            </a:r>
            <a:r>
              <a:rPr lang="ru-RU" sz="1400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ru-RU" sz="1400" b="0">
                <a:solidFill>
                  <a:srgbClr val="000000"/>
                </a:solidFill>
              </a:rPr>
              <a:t> и </a:t>
            </a:r>
            <a:r>
              <a:rPr lang="ru-RU" sz="1400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400" b="0">
                <a:solidFill>
                  <a:srgbClr val="000000"/>
                </a:solidFill>
              </a:rPr>
              <a:t>  </a:t>
            </a:r>
            <a:r>
              <a:rPr lang="ru-RU" sz="1400">
                <a:solidFill>
                  <a:srgbClr val="000000"/>
                </a:solidFill>
              </a:rPr>
              <a:t>Наивысшее разрешение</a:t>
            </a:r>
            <a:r>
              <a:rPr lang="ru-RU" sz="1400" b="0">
                <a:solidFill>
                  <a:srgbClr val="000000"/>
                </a:solidFill>
              </a:rPr>
              <a:t>: в 4 раза больше пикселей для получения термограмм </a:t>
            </a:r>
            <a:r>
              <a:rPr lang="ru-RU" sz="1400">
                <a:solidFill>
                  <a:srgbClr val="000000"/>
                </a:solidFill>
              </a:rPr>
              <a:t>наивысшей чёткости</a:t>
            </a:r>
            <a:r>
              <a:rPr lang="ru-RU" sz="1400" b="0">
                <a:solidFill>
                  <a:srgbClr val="000000"/>
                </a:solidFill>
              </a:rPr>
              <a:t>!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400" b="0">
                <a:solidFill>
                  <a:srgbClr val="000000"/>
                </a:solidFill>
              </a:rPr>
              <a:t>  </a:t>
            </a:r>
            <a:r>
              <a:rPr lang="ru-RU" sz="1400">
                <a:solidFill>
                  <a:srgbClr val="000000"/>
                </a:solidFill>
              </a:rPr>
              <a:t>Профессиональное п/о</a:t>
            </a:r>
            <a:r>
              <a:rPr lang="ru-RU" sz="1400" b="0">
                <a:solidFill>
                  <a:srgbClr val="000000"/>
                </a:solidFill>
              </a:rPr>
              <a:t> Testo IRSoft для </a:t>
            </a:r>
            <a:r>
              <a:rPr lang="ru-RU" sz="1400">
                <a:solidFill>
                  <a:srgbClr val="000000"/>
                </a:solidFill>
              </a:rPr>
              <a:t>оперативного</a:t>
            </a:r>
            <a:r>
              <a:rPr lang="ru-RU" sz="1400" b="0">
                <a:solidFill>
                  <a:srgbClr val="000000"/>
                </a:solidFill>
              </a:rPr>
              <a:t> и </a:t>
            </a:r>
            <a:r>
              <a:rPr lang="ru-RU" sz="1400">
                <a:solidFill>
                  <a:srgbClr val="000000"/>
                </a:solidFill>
              </a:rPr>
              <a:t>наиболее полного</a:t>
            </a:r>
            <a:r>
              <a:rPr lang="ru-RU" sz="1400" b="0">
                <a:solidFill>
                  <a:srgbClr val="000000"/>
                </a:solidFill>
              </a:rPr>
              <a:t> анализа, а также    </a:t>
            </a:r>
          </a:p>
          <a:p>
            <a:pPr eaLnBrk="0" hangingPunct="0">
              <a:spcBef>
                <a:spcPct val="10000"/>
              </a:spcBef>
              <a:buSzPct val="100000"/>
              <a:tabLst>
                <a:tab pos="271463" algn="l"/>
              </a:tabLst>
            </a:pPr>
            <a:r>
              <a:rPr lang="ru-RU" sz="1400" b="0">
                <a:solidFill>
                  <a:srgbClr val="000000"/>
                </a:solidFill>
              </a:rPr>
              <a:t>     для создания профессиональных термографических отчётов 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09600" y="5835650"/>
            <a:ext cx="7772400" cy="3365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SzPct val="100000"/>
            </a:pPr>
            <a:r>
              <a:rPr lang="en-US">
                <a:solidFill>
                  <a:srgbClr val="000000"/>
                </a:solidFill>
              </a:rPr>
              <a:t>Качество “Сделано в Германии”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FLIR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447800"/>
          <a:ext cx="8077200" cy="4992624"/>
        </p:xfrm>
        <a:graphic>
          <a:graphicData uri="http://schemas.openxmlformats.org/drawingml/2006/table">
            <a:tbl>
              <a:tblPr firstRow="1" firstCol="1" bandRow="1"/>
              <a:tblGrid>
                <a:gridCol w="256540"/>
                <a:gridCol w="1770380"/>
                <a:gridCol w="768985"/>
                <a:gridCol w="861695"/>
                <a:gridCol w="762000"/>
                <a:gridCol w="838200"/>
                <a:gridCol w="838200"/>
                <a:gridCol w="914400"/>
                <a:gridCol w="1066800"/>
              </a:tblGrid>
              <a:tr h="0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testo 885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Flir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885-1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885-2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885-2 (комплект)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E60/E60bx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T335/B335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T365/B365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T425/B425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19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Технические данные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Немецкий прайс-лист (€)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en-US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349</a:t>
                      </a:r>
                      <a:r>
                        <a:rPr lang="en-US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000 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399 000 </a:t>
                      </a:r>
                      <a:r>
                        <a:rPr lang="ru-RU" sz="800" b="1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489 000 </a:t>
                      </a:r>
                      <a:r>
                        <a:rPr lang="ru-RU" sz="800" b="1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en-US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375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655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Руб.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436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103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Руб.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582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300 Руб.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728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468 Руб.</a:t>
                      </a:r>
                      <a:endParaRPr lang="en-GB" sz="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Детектор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320x240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320x240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320x240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320x240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320x240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Поле обзора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30° x 23° [Стандарт], 11° x 9° [Теле]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ru-RU" sz="8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19° [Стандарт], 45° [Широкоугольный], 15° [Теле]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ru-RU" sz="8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19° [Стандарт], 6° и 15° [Теле], 45° и 90° [Широкоугольный]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 x 19° [Стандарт], [Теле], 45° и 90° [Широкоугольный]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 </a:t>
                      </a:r>
                      <a:r>
                        <a:rPr lang="ru-RU" sz="8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19° [Стандарт], [Теле], 45° и 90° [Широкоугольный]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Поле обзора прибора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1,7 мрад [Стандарт], 0,6 мрад [Теле]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1,36 мрад [Стандарт]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1,36 мрад [Стандарт]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1,36 мрад [Стандарт]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1,36 мрад [Стандарт]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Мин. расстояние ИК фокусировки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0,1 м [Стандарт]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0,4 м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0,4 м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0,4 м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0,4 м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"Super Resolution" (Пикселей/Поле обзора прибора)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640 x 480 пикселей/1,06 мрад [Стандарт], 0,38 мрад [Теле]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ТЭШ (термочувствительность)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 30 </a:t>
                      </a:r>
                      <a:r>
                        <a:rPr lang="ru-RU" sz="8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мК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 50 мК [E60] / &lt; 45 мК [E60bx]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&lt; 50 мК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&lt; 50 мК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&lt; 50 мК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Диапазон измерения температуры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-20...350 °C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-20…650 °C [E60]/-20…120 °C [E60bx]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-20…650 °C [T]/-20…120 °C [B]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-20…650 °C [T]/-20…120 °C [B]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-20…1,200 °C [T]/-20…350 °C [B]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Измерение высоких температур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1.200°C [без B]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Погрешность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2 % / ± 2 °C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2 % / ± 2 °C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°C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°C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± 2 °C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Дисплей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4.3"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3.5"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3.5"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3.5"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3.5"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Частота обновления изображения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 Гц для ЕЭС, доп. – 9 Гц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 Hz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 Гц или 30 Гц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 Гц или 30 Гц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 Гц или 30 Гц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Фокусировка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автоматическая/ручная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ручная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автоматическая/ручная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автоматическая/ручная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автоматическая/ручная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Трансфокация/цифровая трансфокация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1…3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1…4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1…2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1…4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1…8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Устройство хранения данных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SD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Время работы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4,5 ч.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 ч.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 ч.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 ч.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 ч.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Масса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1.570 г.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825 г.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880 г.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880 г.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880 г.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Цветовые палитры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Видоискатель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FLIR</a:t>
            </a:r>
          </a:p>
        </p:txBody>
      </p:sp>
      <p:sp>
        <p:nvSpPr>
          <p:cNvPr id="21506" name="Rectangle 864"/>
          <p:cNvSpPr>
            <a:spLocks noChangeArrowheads="1"/>
          </p:cNvSpPr>
          <p:nvPr/>
        </p:nvSpPr>
        <p:spPr bwMode="auto">
          <a:xfrm>
            <a:off x="1484313" y="205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SzPct val="100000"/>
            </a:pPr>
            <a:r>
              <a:rPr lang="en-US" sz="1200" b="0">
                <a:solidFill>
                  <a:srgbClr val="000000"/>
                </a:solidFill>
              </a:rPr>
              <a:t/>
            </a:r>
            <a:br>
              <a:rPr lang="en-US" sz="1200" b="0">
                <a:solidFill>
                  <a:srgbClr val="000000"/>
                </a:solidFill>
              </a:rPr>
            </a:b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21507" name="AutoShape 5"/>
          <p:cNvSpPr>
            <a:spLocks noChangeAspect="1" noChangeArrowheads="1"/>
          </p:cNvSpPr>
          <p:nvPr/>
        </p:nvSpPr>
        <p:spPr bwMode="auto">
          <a:xfrm>
            <a:off x="304800" y="1295400"/>
            <a:ext cx="85645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2" y="1371595"/>
          <a:ext cx="8305799" cy="5122871"/>
        </p:xfrm>
        <a:graphic>
          <a:graphicData uri="http://schemas.openxmlformats.org/drawingml/2006/table">
            <a:tbl>
              <a:tblPr firstRow="1" firstCol="1" bandRow="1"/>
              <a:tblGrid>
                <a:gridCol w="311441"/>
                <a:gridCol w="2255410"/>
                <a:gridCol w="827798"/>
                <a:gridCol w="774416"/>
                <a:gridCol w="827798"/>
                <a:gridCol w="827798"/>
                <a:gridCol w="827046"/>
                <a:gridCol w="827046"/>
                <a:gridCol w="827046"/>
              </a:tblGrid>
              <a:tr h="10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testo 885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Flir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6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885-1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885-2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885-2 (комплект)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E60/E60bx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T335/B335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T365/B365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T425/B425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rowSpan="10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Анализ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Измерительные точки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Горячие-холодные точки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Times New Roman"/>
                          <a:cs typeface="Times New Roman"/>
                        </a:rPr>
                        <a:t>ü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Измерения областей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Изотермы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Функция тревоги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Дифференциальная температура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Картина распределения влаги (ручной ввод)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Times New Roman"/>
                          <a:cs typeface="Times New Roman"/>
                        </a:rPr>
                        <a:t>ü 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[только с B]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 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[только с B]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 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[только с B]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Измерение влаги радиозондом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)***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)***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[только с B]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[только с B]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[только с B]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Технология IR-Fusion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 программном обеспечении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Картинка в картинке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rowSpan="15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Функциональные узлы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Поворотный дисплей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Поворотная рукоятка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Сенсорный экран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Сменный объектив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Запись голоса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Bluetooth**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Bluetooth**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Bluetooth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Bluetooth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Цифровая камера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 МП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3,1 МП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3,1 МП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3,1 МП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3,1 МП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СД-индикаторы питания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Панорамный обзор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 [только с BuildIR]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Копирование через USB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Лазер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Лазерный маркер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Распознавание объектов измерений и управление изображениями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Регистрирование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Нерадиометрическое видео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Непрерывная передача данных через USB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Непрерывная передача данных через USB/WIFI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Непрерывная передача данных через USB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Непрерывная передача данных через USB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Непрерывная передача данных через USB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Полное радиометрическое видео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Непрерывная передача данных через USB)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Непрерывная передача данных через USB)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Непрерывная передача данных через USB)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Непрерывная передача данных через USB)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4">
                <a:tc rowSpan="4">
                  <a:txBody>
                    <a:bodyPr/>
                    <a:lstStyle/>
                    <a:p>
                      <a:pPr marL="71755" marR="71755"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Принадлежности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Дистанционное управление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Защитный фильтр объектива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Устройство быстрой зарядки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ru-RU" sz="6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Дополнительный аккумулятор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Calibri"/>
                          <a:cs typeface="Times New Roman"/>
                        </a:rPr>
                        <a:t>ü</a:t>
                      </a:r>
                      <a:r>
                        <a:rPr lang="ru-RU" sz="6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6" marR="68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FLIR E60/E60bx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057525" y="1366838"/>
            <a:ext cx="6096000" cy="5181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300" b="0">
                <a:solidFill>
                  <a:srgbClr val="000000"/>
                </a:solidFill>
              </a:rPr>
              <a:t> </a:t>
            </a:r>
            <a:r>
              <a:rPr lang="ru-RU" sz="1200" b="0">
                <a:solidFill>
                  <a:srgbClr val="000000"/>
                </a:solidFill>
              </a:rPr>
              <a:t>Наивысшее разрешение, количество пикселей: 640x480 (против 320x240)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Более высокая температурная чувствительность (</a:t>
            </a:r>
            <a:r>
              <a:rPr lang="en-US" sz="1200" b="0">
                <a:solidFill>
                  <a:srgbClr val="000000"/>
                </a:solidFill>
              </a:rPr>
              <a:t>NETD</a:t>
            </a:r>
            <a:r>
              <a:rPr lang="ru-RU" sz="1200" b="0">
                <a:solidFill>
                  <a:srgbClr val="000000"/>
                </a:solidFill>
              </a:rPr>
              <a:t>) &lt; 30 мК (против 50 мК / 45 мК E60bx)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Стандартный объектив с углом обзора 30° для охвата большей площади поля обзора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Минимальное расстояние фокусировки: 0,1 м (против 0,4 м)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Возможность распознавания объектов, благодаря большому дисплею (4,3") (против 3,5")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Поворотный дисплей и поворотная рукоятка, стабильность термографии из любого положения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Мастер панорамного обзора, возможность добавления 9 отдельных термограмм к большой термограмме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200" b="0">
                <a:solidFill>
                  <a:srgbClr val="000000"/>
                </a:solidFill>
              </a:rPr>
              <a:t>    для получения термограмм крупных объектов во всех деталях 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Широкий диапазон измерения температуры до 1.200 °C, более высокий стандарт измерения температуры до 350°C (против E60bx)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Представление распределения поверхностной влажности в % ОВ и функция заблаговременного предупреждения об образовании плесени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Удобство создания отчётов с использованием программы IRSoft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Защитный фильтр объектива обеспечивает защиту от пыли и царапин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2667000" cy="6096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FLIR E60/E60bx</a:t>
            </a:r>
          </a:p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Чем testo 885 лучше?</a:t>
            </a:r>
          </a:p>
        </p:txBody>
      </p:sp>
      <p:pic>
        <p:nvPicPr>
          <p:cNvPr id="22532" name="Picture 8" descr="flir-e60-e60bx-compact-thermal-camera-1-500x370"/>
          <p:cNvPicPr>
            <a:picLocks noChangeAspect="1" noChangeArrowheads="1"/>
          </p:cNvPicPr>
          <p:nvPr/>
        </p:nvPicPr>
        <p:blipFill>
          <a:blip r:embed="rId2"/>
          <a:srcRect l="31975" r="31219"/>
          <a:stretch>
            <a:fillRect/>
          </a:stretch>
        </p:blipFill>
        <p:spPr bwMode="auto">
          <a:xfrm>
            <a:off x="684213" y="2682875"/>
            <a:ext cx="14319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762000"/>
            <a:ext cx="8229600" cy="304800"/>
          </a:xfrm>
        </p:spPr>
        <p:txBody>
          <a:bodyPr/>
          <a:lstStyle/>
          <a:p>
            <a:r>
              <a:rPr lang="en-US" sz="2300" smtClean="0">
                <a:solidFill>
                  <a:srgbClr val="000000"/>
                </a:solidFill>
              </a:rPr>
              <a:t>Коммерческие аргументы в пользу testo 885 против FLIR E60/E60bx</a:t>
            </a:r>
          </a:p>
        </p:txBody>
      </p:sp>
      <p:sp>
        <p:nvSpPr>
          <p:cNvPr id="23554" name="Text Box 9"/>
          <p:cNvSpPr txBox="1">
            <a:spLocks noChangeArrowheads="1"/>
          </p:cNvSpPr>
          <p:nvPr/>
        </p:nvSpPr>
        <p:spPr bwMode="auto">
          <a:xfrm>
            <a:off x="304800" y="1685925"/>
            <a:ext cx="8534400" cy="425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Лучший показатель NETD</a:t>
            </a:r>
            <a:r>
              <a:rPr lang="ru-RU" sz="1700" b="0">
                <a:solidFill>
                  <a:srgbClr val="000000"/>
                </a:solidFill>
              </a:rPr>
              <a:t> (&lt; 30 мК против 50 мК/45 мК прибора E60bx)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Безопасность и удобство</a:t>
            </a:r>
            <a:r>
              <a:rPr lang="ru-RU" sz="1700" b="0">
                <a:solidFill>
                  <a:srgbClr val="000000"/>
                </a:solidFill>
              </a:rPr>
              <a:t> термографии из любого положения, благодаря</a:t>
            </a:r>
            <a:r>
              <a:rPr lang="ru-RU" sz="1700">
                <a:solidFill>
                  <a:srgbClr val="000000"/>
                </a:solidFill>
              </a:rPr>
              <a:t> </a:t>
            </a:r>
            <a:r>
              <a:rPr lang="ru-RU" sz="1700" b="0">
                <a:solidFill>
                  <a:srgbClr val="000000"/>
                </a:solidFill>
              </a:rPr>
              <a:t>поворотным дисплею и рукоятке, а также благодаря отсутствию отвлекающих бликов на дисплее 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Мастер панорамного обзора – термография </a:t>
            </a:r>
            <a:r>
              <a:rPr lang="ru-RU" sz="1700">
                <a:solidFill>
                  <a:srgbClr val="000000"/>
                </a:solidFill>
              </a:rPr>
              <a:t>крупных объектов во всех деталях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Технология "SiteRecognition"</a:t>
            </a:r>
            <a:r>
              <a:rPr lang="ru-RU" sz="1700" b="0">
                <a:solidFill>
                  <a:srgbClr val="000000"/>
                </a:solidFill>
              </a:rPr>
              <a:t>: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Представление </a:t>
            </a:r>
            <a:r>
              <a:rPr lang="ru-RU" sz="1700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ru-RU" sz="1700" b="0">
                <a:solidFill>
                  <a:srgbClr val="000000"/>
                </a:solidFill>
              </a:rPr>
              <a:t> и </a:t>
            </a:r>
            <a:r>
              <a:rPr lang="ru-RU" sz="1700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 b="0">
                <a:solidFill>
                  <a:srgbClr val="000000"/>
                </a:solidFill>
              </a:rPr>
              <a:t>Благодаря поддержке измерения высоких температур, можно измерять температуру до </a:t>
            </a:r>
            <a:r>
              <a:rPr lang="ru-RU" sz="1700">
                <a:solidFill>
                  <a:srgbClr val="000000"/>
                </a:solidFill>
              </a:rPr>
              <a:t>1.200°C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1700">
                <a:solidFill>
                  <a:srgbClr val="000000"/>
                </a:solidFill>
              </a:rPr>
              <a:t>Наивысшее разрешение</a:t>
            </a:r>
            <a:r>
              <a:rPr lang="ru-RU" sz="1700" b="0">
                <a:solidFill>
                  <a:srgbClr val="000000"/>
                </a:solidFill>
              </a:rPr>
              <a:t> до 640 x 480 пикселей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FLIR T335/B335</a:t>
            </a:r>
          </a:p>
        </p:txBody>
      </p:sp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096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FLIR T335/B335</a:t>
            </a:r>
          </a:p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Чем testo 885 лучше?</a:t>
            </a:r>
          </a:p>
        </p:txBody>
      </p:sp>
      <p:grpSp>
        <p:nvGrpSpPr>
          <p:cNvPr id="24579" name="Group 10"/>
          <p:cNvGrpSpPr>
            <a:grpSpLocks/>
          </p:cNvGrpSpPr>
          <p:nvPr/>
        </p:nvGrpSpPr>
        <p:grpSpPr bwMode="auto">
          <a:xfrm>
            <a:off x="314325" y="2543175"/>
            <a:ext cx="2201863" cy="2819400"/>
            <a:chOff x="198" y="1602"/>
            <a:chExt cx="1387" cy="1776"/>
          </a:xfrm>
        </p:grpSpPr>
        <p:pic>
          <p:nvPicPr>
            <p:cNvPr id="24581" name="Picture 7" descr="fli267_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" y="1602"/>
              <a:ext cx="1387" cy="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2" name="Picture 9" descr="flir-b335-mediu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2" y="2471"/>
              <a:ext cx="986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3048000" y="1371600"/>
            <a:ext cx="6096000" cy="5181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300" b="0">
                <a:solidFill>
                  <a:srgbClr val="000000"/>
                </a:solidFill>
              </a:rPr>
              <a:t> </a:t>
            </a:r>
            <a:r>
              <a:rPr lang="ru-RU" sz="1200" b="0">
                <a:solidFill>
                  <a:srgbClr val="000000"/>
                </a:solidFill>
              </a:rPr>
              <a:t>Наивысшее разрешение, количество пикселей: 640x480 (против 320x240)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Более высокая температурная чувствительность (NETD) &lt; 30 мК (против 50 мК)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Стандартный объектив с углом обзора 30° для охвата большей площади поля видимости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Минимальное расстояние фокусировки: 0,1 м (против 0,4 м)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Возможность распознавания объектов, благодаря большому дисплею (4,3") (против 3,5")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Сочетание поворотного дисплея и поворотной рукоятки, стабильность термографии из любого положения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Мастер панорамного обзора, возможность добавления 9 отдельных термограмм к большой термограмме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200" b="0">
                <a:solidFill>
                  <a:srgbClr val="000000"/>
                </a:solidFill>
              </a:rPr>
              <a:t>    для получения термограмм крупных объектов во всех деталях 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Широкий диапазон измерения температуры до 1.200 °C, более высокий стандарт измерения температуры до 350°C (против 120°C прибора B335)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Представление распределения поверхностной влажности в % ОВ и функция заблаговременного предупреждения об образовании плесени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Удобство создания отчётов с использованием программы IRSoft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Защитный фильтр объектива обеспечивает защиту от пыли и царапин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885 против FLIR T365/B365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FLIR T365/B365</a:t>
            </a:r>
          </a:p>
          <a:p>
            <a:pPr algn="ctr" eaLnBrk="0" hangingPunct="0">
              <a:buSzPct val="100000"/>
            </a:pPr>
            <a:r>
              <a:rPr lang="en-US" sz="1400">
                <a:solidFill>
                  <a:srgbClr val="000000"/>
                </a:solidFill>
              </a:rPr>
              <a:t>Чем testo 885 лучше?</a:t>
            </a:r>
          </a:p>
        </p:txBody>
      </p:sp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314325" y="2543175"/>
            <a:ext cx="2201863" cy="2819400"/>
            <a:chOff x="198" y="1602"/>
            <a:chExt cx="1387" cy="1776"/>
          </a:xfrm>
        </p:grpSpPr>
        <p:pic>
          <p:nvPicPr>
            <p:cNvPr id="25605" name="Picture 5" descr="fli267_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" y="1602"/>
              <a:ext cx="1387" cy="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6" name="Picture 6" descr="flir-b335-mediu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2" y="2471"/>
              <a:ext cx="986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3019425" y="1371600"/>
            <a:ext cx="6096000" cy="48768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300" b="0">
                <a:solidFill>
                  <a:srgbClr val="000000"/>
                </a:solidFill>
              </a:rPr>
              <a:t> </a:t>
            </a:r>
            <a:r>
              <a:rPr lang="ru-RU" sz="1200" b="0">
                <a:solidFill>
                  <a:srgbClr val="000000"/>
                </a:solidFill>
              </a:rPr>
              <a:t>Наивысшее разрешение, количество пикселей: 640x480 (против 320x240)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Более высокая температурная чувствительность (NETD) &lt; 30 мК (против 50 мК)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Стандартный объектив с углом обзора 30° для охвата большей площади поля видимости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Минимальное расстояние фокусировки: 0,1 м (против 0,4 м)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Возможность распознавания объектов, благодаря большому дисплею (4,3") (против 3,5")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Сочетание поворотного дисплея и поворотной рукоятки, стабильность термографии из любого положения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Мастер панорамного обзора, возможность добавления 9 отдельных термограмм к большой термограмме </a:t>
            </a:r>
          </a:p>
          <a:p>
            <a:pPr eaLnBrk="0" hangingPunct="0">
              <a:lnSpc>
                <a:spcPct val="120000"/>
              </a:lnSpc>
              <a:buSzPct val="100000"/>
            </a:pPr>
            <a:r>
              <a:rPr lang="ru-RU" sz="1200" b="0">
                <a:solidFill>
                  <a:srgbClr val="000000"/>
                </a:solidFill>
              </a:rPr>
              <a:t>    для получения термограмм крупных объектов во всех деталях  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Широкий диапазон измерения температуры до 1.200 °C, более высокий стандарт измерения температуры до 350°C (против 120°C прибора B365)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Представление распределения поверхностной влажности в % ОВ и функция заблаговременного предупреждения об образовании плесени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Удобство создания отчётов с использованием программы IRSoft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200" b="0">
                <a:solidFill>
                  <a:srgbClr val="000000"/>
                </a:solidFill>
              </a:rPr>
              <a:t> Защитный фильтр объектива обеспечивает защиту от пыли и царапин</a:t>
            </a:r>
          </a:p>
          <a:p>
            <a:pPr eaLnBrk="0" hangingPunct="0">
              <a:lnSpc>
                <a:spcPct val="120000"/>
              </a:lnSpc>
              <a:buSzPct val="100000"/>
            </a:pPr>
            <a:endParaRPr lang="en-US" sz="1200" b="0">
              <a:solidFill>
                <a:srgbClr val="000000"/>
              </a:solidFill>
            </a:endParaRPr>
          </a:p>
          <a:p>
            <a:pPr eaLnBrk="0" hangingPunct="0">
              <a:buSzPct val="100000"/>
            </a:pPr>
            <a:r>
              <a:rPr lang="en-US" sz="1200" b="0">
                <a:solidFill>
                  <a:srgbClr val="000000"/>
                </a:solidFill>
              </a:rPr>
              <a:t> 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o_Template_DE">
  <a:themeElements>
    <a:clrScheme name="Testo_Template_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66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FB8AA"/>
      </a:accent5>
      <a:accent6>
        <a:srgbClr val="AEAEAE"/>
      </a:accent6>
      <a:hlink>
        <a:srgbClr val="777777"/>
      </a:hlink>
      <a:folHlink>
        <a:srgbClr val="D3D3C1"/>
      </a:folHlink>
    </a:clrScheme>
    <a:fontScheme name="Testo_Template_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sto_Template_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66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AEAEAE"/>
        </a:accent6>
        <a:hlink>
          <a:srgbClr val="777777"/>
        </a:hlink>
        <a:folHlink>
          <a:srgbClr val="D3D3C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U:\Vorlagen\Office2000\Testo_Template_DE.pot</Template>
  <TotalTime>483</TotalTime>
  <Words>1826</Words>
  <Application>Microsoft Office PowerPoint</Application>
  <PresentationFormat>Экран (4:3)</PresentationFormat>
  <Paragraphs>207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Wingdings</vt:lpstr>
      <vt:lpstr>Testo_Template_DE</vt:lpstr>
      <vt:lpstr>Testo_Template_DE</vt:lpstr>
      <vt:lpstr>Сравнение testo 885 с приборами-конкурентами</vt:lpstr>
      <vt:lpstr>Предварительное ознакомление </vt:lpstr>
      <vt:lpstr>Предварительное ознакомление </vt:lpstr>
      <vt:lpstr>testo 885 против FLIR</vt:lpstr>
      <vt:lpstr>testo 885 против FLIR</vt:lpstr>
      <vt:lpstr>testo 885 против FLIR E60/E60bx</vt:lpstr>
      <vt:lpstr>Коммерческие аргументы в пользу testo 885 против FLIR E60/E60bx</vt:lpstr>
      <vt:lpstr>testo 885 против FLIR T335/B335</vt:lpstr>
      <vt:lpstr>testo 885 против FLIR T365/B365</vt:lpstr>
      <vt:lpstr>testo 885 против FLIR T425/B425</vt:lpstr>
      <vt:lpstr>Коммерческие аргументы в пользу testo 885 против FLIR серий T/B</vt:lpstr>
      <vt:lpstr>testo 885 против FLUKE</vt:lpstr>
      <vt:lpstr>testo 885 против FLUKE</vt:lpstr>
      <vt:lpstr>testo 885 против FLUKE Ti32/TiR32 </vt:lpstr>
      <vt:lpstr>Главные коммерческие аргументы в пользу testo 885 против FLUKE Ti32/TiR32</vt:lpstr>
      <vt:lpstr>testo 885 против NEC</vt:lpstr>
      <vt:lpstr>testo 885 против NEC</vt:lpstr>
      <vt:lpstr>testo 885 против NEC G100 / G120</vt:lpstr>
      <vt:lpstr>Главные коммерческие аргументы в пользу testo 885 против NEC G100/G120</vt:lpstr>
      <vt:lpstr>testo 885 против NEC R300</vt:lpstr>
      <vt:lpstr>Главные коммерческие аргументы в пользу testo 885 против NEC R300</vt:lpstr>
    </vt:vector>
  </TitlesOfParts>
  <Manager>Michael Thurn</Manager>
  <Company>Testo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Wettbewerbsvergleich</dc:title>
  <dc:creator>1000len-roc</dc:creator>
  <cp:lastModifiedBy>Admin</cp:lastModifiedBy>
  <cp:revision>476</cp:revision>
  <cp:lastPrinted>1601-01-01T00:00:00Z</cp:lastPrinted>
  <dcterms:created xsi:type="dcterms:W3CDTF">2009-06-29T07:57:02Z</dcterms:created>
  <dcterms:modified xsi:type="dcterms:W3CDTF">2013-11-26T18:24:30Z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teilung">
    <vt:lpwstr>Marketing-Kommunikation</vt:lpwstr>
  </property>
  <property fmtid="{D5CDD505-2E9C-101B-9397-08002B2CF9AE}" pid="3" name="Sprache">
    <vt:lpwstr>Deutsch</vt:lpwstr>
  </property>
  <property fmtid="{D5CDD505-2E9C-101B-9397-08002B2CF9AE}" pid="4" name="Status">
    <vt:lpwstr>in Bearbeitung</vt:lpwstr>
  </property>
  <property fmtid="{D5CDD505-2E9C-101B-9397-08002B2CF9AE}" pid="5" name="Quelle">
    <vt:lpwstr>Testotemplate</vt:lpwstr>
  </property>
</Properties>
</file>